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60" r:id="rId6"/>
    <p:sldId id="276" r:id="rId7"/>
    <p:sldId id="277" r:id="rId8"/>
    <p:sldId id="278" r:id="rId9"/>
    <p:sldId id="263" r:id="rId10"/>
    <p:sldId id="279" r:id="rId11"/>
    <p:sldId id="280" r:id="rId12"/>
    <p:sldId id="281" r:id="rId13"/>
    <p:sldId id="282" r:id="rId14"/>
    <p:sldId id="283" r:id="rId15"/>
    <p:sldId id="284" r:id="rId16"/>
    <p:sldId id="286" r:id="rId17"/>
    <p:sldId id="285" r:id="rId18"/>
    <p:sldId id="28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9933"/>
    <a:srgbClr val="00CC00"/>
    <a:srgbClr val="003300"/>
    <a:srgbClr val="336600"/>
    <a:srgbClr val="FF3399"/>
    <a:srgbClr val="FF00FF"/>
    <a:srgbClr val="CC00CC"/>
    <a:srgbClr val="CC00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8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0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44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4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690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4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3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68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AB5FC-8940-4C4F-AAE7-B51887B07693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5CEF9-E70E-4A85-ACF4-C1AE1C9C77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9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196752"/>
            <a:ext cx="6912768" cy="3168352"/>
          </a:xfrm>
          <a:solidFill>
            <a:srgbClr val="339933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Cyrl-RS" sz="2800" b="1" dirty="0" smtClean="0"/>
              <a:t>НАЦИОНАЛНО ЗАКОНОДАВСТВО </a:t>
            </a:r>
            <a:r>
              <a:rPr lang="sr-Cyrl-RS" sz="2800" b="1" dirty="0" smtClean="0"/>
              <a:t/>
            </a:r>
            <a:br>
              <a:rPr lang="sr-Cyrl-RS" sz="2800" b="1" dirty="0" smtClean="0"/>
            </a:br>
            <a:r>
              <a:rPr lang="sr-Cyrl-RS" sz="2800" b="1" dirty="0" smtClean="0"/>
              <a:t>У </a:t>
            </a:r>
            <a:r>
              <a:rPr lang="sr-Cyrl-RS" sz="2800" b="1" dirty="0" smtClean="0"/>
              <a:t>ОБЛАСТИ</a:t>
            </a:r>
            <a:br>
              <a:rPr lang="sr-Cyrl-RS" sz="2800" b="1" dirty="0" smtClean="0"/>
            </a:br>
            <a:r>
              <a:rPr lang="sr-Cyrl-CS" sz="2800" b="1" dirty="0" smtClean="0"/>
              <a:t>ЗАШТИТЕ </a:t>
            </a:r>
            <a:r>
              <a:rPr lang="sr-Cyrl-CS" sz="2800" b="1" dirty="0"/>
              <a:t>ЖИВОТНЕ </a:t>
            </a:r>
            <a:r>
              <a:rPr lang="sr-Cyrl-CS" sz="2800" b="1" dirty="0" smtClean="0"/>
              <a:t>СРЕДИНЕ</a:t>
            </a:r>
            <a:endParaRPr lang="sr-Cyrl-C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907704" y="5805264"/>
            <a:ext cx="2808312" cy="526504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37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ОСНОВНИ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1412776"/>
            <a:ext cx="7848872" cy="4104456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RS" sz="1800" b="1" dirty="0" smtClean="0">
                <a:solidFill>
                  <a:srgbClr val="FF0000"/>
                </a:solidFill>
                <a:ea typeface="Times New Roman"/>
              </a:rPr>
              <a:t>2.  ЗАКОН О ПРОЦЕНИ УТИЦАЈА НА ЖИВОТНУ СРЕДИНУ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 err="1" smtClean="0">
                <a:ea typeface="Times New Roman"/>
              </a:rPr>
              <a:t>Уре</a:t>
            </a:r>
            <a:r>
              <a:rPr lang="sr-Cyrl-RS" sz="1800" b="1" dirty="0" smtClean="0">
                <a:ea typeface="Times New Roman"/>
              </a:rPr>
              <a:t>ђује </a:t>
            </a:r>
            <a:r>
              <a:rPr lang="en-US" sz="1800" b="1" dirty="0" err="1" smtClean="0">
                <a:cs typeface="Times New Roman" pitchFamily="18" charset="0"/>
              </a:rPr>
              <a:t>поступак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процене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утицаја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за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пројекте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који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могу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имати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значајне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утицаје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на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жс</a:t>
            </a:r>
            <a:r>
              <a:rPr lang="en-US" sz="1800" b="1" dirty="0" smtClean="0">
                <a:cs typeface="Times New Roman" pitchFamily="18" charset="0"/>
              </a:rPr>
              <a:t>, </a:t>
            </a:r>
            <a:r>
              <a:rPr lang="en-US" sz="1800" b="1" dirty="0" err="1" smtClean="0">
                <a:cs typeface="Times New Roman" pitchFamily="18" charset="0"/>
              </a:rPr>
              <a:t>садржај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студије</a:t>
            </a:r>
            <a:r>
              <a:rPr lang="en-US" sz="1800" b="1" dirty="0" smtClean="0">
                <a:cs typeface="Times New Roman" pitchFamily="18" charset="0"/>
              </a:rPr>
              <a:t> о </a:t>
            </a:r>
            <a:r>
              <a:rPr lang="en-US" sz="1800" b="1" dirty="0" err="1" smtClean="0">
                <a:cs typeface="Times New Roman" pitchFamily="18" charset="0"/>
              </a:rPr>
              <a:t>процени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утицаја</a:t>
            </a:r>
            <a:r>
              <a:rPr lang="en-US" sz="1800" b="1" dirty="0" smtClean="0">
                <a:cs typeface="Times New Roman" pitchFamily="18" charset="0"/>
              </a:rPr>
              <a:t>, </a:t>
            </a:r>
            <a:r>
              <a:rPr lang="en-US" sz="1800" b="1" dirty="0" err="1" smtClean="0">
                <a:cs typeface="Times New Roman" pitchFamily="18" charset="0"/>
              </a:rPr>
              <a:t>учешће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заинтересованих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органа</a:t>
            </a:r>
            <a:r>
              <a:rPr lang="sr-Cyrl-RS" sz="1800" b="1" dirty="0" smtClean="0">
                <a:cs typeface="Times New Roman" pitchFamily="18" charset="0"/>
              </a:rPr>
              <a:t>,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организација</a:t>
            </a:r>
            <a:r>
              <a:rPr lang="en-US" sz="1800" b="1" dirty="0" smtClean="0">
                <a:cs typeface="Times New Roman" pitchFamily="18" charset="0"/>
              </a:rPr>
              <a:t> и </a:t>
            </a:r>
            <a:r>
              <a:rPr lang="en-US" sz="1800" b="1" dirty="0" err="1" smtClean="0">
                <a:cs typeface="Times New Roman" pitchFamily="18" charset="0"/>
              </a:rPr>
              <a:t>јавности</a:t>
            </a:r>
            <a:r>
              <a:rPr lang="en-US" sz="1800" b="1" dirty="0" smtClean="0">
                <a:cs typeface="Times New Roman" pitchFamily="18" charset="0"/>
              </a:rPr>
              <a:t>, </a:t>
            </a:r>
            <a:r>
              <a:rPr lang="en-US" sz="1800" b="1" dirty="0" err="1" smtClean="0">
                <a:cs typeface="Times New Roman" pitchFamily="18" charset="0"/>
              </a:rPr>
              <a:t>прекогранично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обавештавање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за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пројекте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који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могу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имати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значајне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утицаје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на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жс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друге</a:t>
            </a:r>
            <a:r>
              <a:rPr lang="en-US" sz="1800" b="1" dirty="0" smtClean="0">
                <a:cs typeface="Times New Roman" pitchFamily="18" charset="0"/>
              </a:rPr>
              <a:t> </a:t>
            </a:r>
            <a:r>
              <a:rPr lang="en-US" sz="1800" b="1" dirty="0" err="1" smtClean="0">
                <a:cs typeface="Times New Roman" pitchFamily="18" charset="0"/>
              </a:rPr>
              <a:t>државе</a:t>
            </a:r>
            <a:r>
              <a:rPr lang="en-US" sz="1800" b="1" dirty="0" smtClean="0">
                <a:cs typeface="Times New Roman" pitchFamily="18" charset="0"/>
              </a:rPr>
              <a:t>, </a:t>
            </a:r>
            <a:r>
              <a:rPr lang="en-US" sz="1800" b="1" dirty="0" err="1" smtClean="0">
                <a:cs typeface="Times New Roman" pitchFamily="18" charset="0"/>
              </a:rPr>
              <a:t>надзор</a:t>
            </a:r>
            <a:endParaRPr lang="sr-Cyrl-RS" sz="1800" b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1800" b="1" dirty="0" smtClean="0">
                <a:ea typeface="Times New Roman"/>
                <a:cs typeface="Times New Roman" pitchFamily="18" charset="0"/>
              </a:rPr>
              <a:t>Дефинише појмове: процена утицаја на животну средину, студија о процени утицаја на животну средину, пројекат, надлежни орган, јавност, заинтересована јавност, заинтересовани органи и организације ...</a:t>
            </a:r>
            <a:endParaRPr lang="sr-Cyrl-RS" sz="1800" b="1" dirty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1800" b="1" dirty="0" smtClean="0">
                <a:ea typeface="Times New Roman"/>
                <a:cs typeface="Times New Roman" pitchFamily="18" charset="0"/>
              </a:rPr>
              <a:t>Одређује пројекте који су предмет процене утицаја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1800" b="1" dirty="0" smtClean="0">
                <a:ea typeface="Times New Roman"/>
                <a:cs typeface="Times New Roman" pitchFamily="18" charset="0"/>
              </a:rPr>
              <a:t>Уређује поступак процене утицаја</a:t>
            </a:r>
            <a:endParaRPr lang="sr-Cyrl-RS" sz="1800" b="1" dirty="0" smtClean="0"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21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ОСНОВНИ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416824" cy="4104456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RS" sz="1800" b="1" dirty="0">
                <a:solidFill>
                  <a:srgbClr val="FF0000"/>
                </a:solidFill>
                <a:ea typeface="Times New Roman"/>
              </a:rPr>
              <a:t>3</a:t>
            </a:r>
            <a:r>
              <a:rPr lang="sr-Cyrl-RS" sz="1800" b="1" dirty="0" smtClean="0">
                <a:solidFill>
                  <a:srgbClr val="FF0000"/>
                </a:solidFill>
                <a:ea typeface="Times New Roman"/>
              </a:rPr>
              <a:t>.  ЗАКОН О СТРЕТЕШКОЈ ПРОЦЕНИ УТИЦАЈА НА ЖИВОТНУ СРЕДИНУ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 err="1" smtClean="0">
                <a:ea typeface="Times New Roman"/>
              </a:rPr>
              <a:t>Уре</a:t>
            </a:r>
            <a:r>
              <a:rPr lang="sr-Cyrl-RS" sz="1800" b="1" dirty="0" smtClean="0">
                <a:ea typeface="Times New Roman"/>
              </a:rPr>
              <a:t>ђује </a:t>
            </a:r>
            <a:r>
              <a:rPr lang="ru-RU" sz="1800" b="1" dirty="0" smtClean="0">
                <a:ea typeface="Times New Roman"/>
              </a:rPr>
              <a:t>услове, начин и поступак вршења процене утицаја одређених планова и програма на жс ради обезбеђивања зжс и унапређивања одрживог развоја интегрисањем основних начела зжс у поступак припреме и усвајања планова и програма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b="1" dirty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b="1" dirty="0">
                <a:ea typeface="Times New Roman"/>
              </a:rPr>
              <a:t>Дефинише </a:t>
            </a:r>
            <a:r>
              <a:rPr lang="ru-RU" sz="1800" b="1" dirty="0" smtClean="0">
                <a:ea typeface="Times New Roman"/>
              </a:rPr>
              <a:t>појмове: планови </a:t>
            </a:r>
            <a:r>
              <a:rPr lang="ru-RU" sz="1800" b="1" dirty="0">
                <a:ea typeface="Times New Roman"/>
              </a:rPr>
              <a:t>и </a:t>
            </a:r>
            <a:r>
              <a:rPr lang="ru-RU" sz="1800" b="1" dirty="0" smtClean="0">
                <a:ea typeface="Times New Roman"/>
              </a:rPr>
              <a:t>програми, стратешка </a:t>
            </a:r>
            <a:r>
              <a:rPr lang="ru-RU" sz="1800" b="1" dirty="0">
                <a:ea typeface="Times New Roman"/>
              </a:rPr>
              <a:t>процена утицаја планова и програма на животну </a:t>
            </a:r>
            <a:r>
              <a:rPr lang="ru-RU" sz="1800" b="1" dirty="0" smtClean="0">
                <a:ea typeface="Times New Roman"/>
              </a:rPr>
              <a:t>средину, извештај </a:t>
            </a:r>
            <a:r>
              <a:rPr lang="ru-RU" sz="1800" b="1" dirty="0">
                <a:ea typeface="Times New Roman"/>
              </a:rPr>
              <a:t>о стратешкој </a:t>
            </a:r>
            <a:r>
              <a:rPr lang="ru-RU" sz="1800" b="1" dirty="0" smtClean="0">
                <a:ea typeface="Times New Roman"/>
              </a:rPr>
              <a:t>процени...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b="1" dirty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ea typeface="Times New Roman"/>
              </a:rPr>
              <a:t>Уређује поступак стратешке процене утицаја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19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ОСНОВНИ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416824" cy="4104456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sr-Cyrl-RS" sz="1800" b="1" dirty="0" smtClean="0">
                <a:solidFill>
                  <a:srgbClr val="FF0000"/>
                </a:solidFill>
                <a:ea typeface="Times New Roman"/>
              </a:rPr>
              <a:t>4.  ЗАКОН О ИНТЕГРИСАНОМ СПРЕЧАВАЊУ И КОНТРОЛИ ЗАГАЂИВАЊА ЖИВОТНЕ СРЕДИНЕ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 err="1" smtClean="0">
                <a:ea typeface="Times New Roman"/>
              </a:rPr>
              <a:t>Уре</a:t>
            </a:r>
            <a:r>
              <a:rPr lang="sr-Cyrl-RS" sz="1800" b="1" dirty="0" smtClean="0">
                <a:ea typeface="Times New Roman"/>
              </a:rPr>
              <a:t>ђује </a:t>
            </a:r>
            <a:r>
              <a:rPr lang="ru-RU" sz="1800" b="1" dirty="0" smtClean="0">
                <a:ea typeface="Times New Roman"/>
              </a:rPr>
              <a:t>услове и поступак издавања интегрисане дозволе за постројења/активности која могу имати негативне утицаје на здравље људи/жс/материјална добра, врсте активности и постројења, надзор, друга питања од значаја за спречавање и контролу загађивања жс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ea typeface="Times New Roman"/>
              </a:rPr>
              <a:t>Дефинише појмове: загађење, постројење, интегрисана дозвола, оператер...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ea typeface="Times New Roman"/>
              </a:rPr>
              <a:t>Уређује поступак издавања интегрисане дозволе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05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ПОСЕБНИ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12776"/>
            <a:ext cx="7416824" cy="41044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ЗАШТИТИ ПРИРОДЕ</a:t>
            </a:r>
          </a:p>
          <a:p>
            <a:r>
              <a:rPr lang="ru-RU" sz="1800" b="1" dirty="0"/>
              <a:t>Уређује се заштита и очување природе, биолошке, геолошке и предеоне разноврсности као дела животне средине</a:t>
            </a:r>
          </a:p>
          <a:p>
            <a:r>
              <a:rPr lang="ru-RU" sz="1800" b="1" dirty="0"/>
              <a:t>О</a:t>
            </a:r>
            <a:r>
              <a:rPr lang="sr-Cyrl-RS" sz="1800" b="1" dirty="0"/>
              <a:t>стварују  се </a:t>
            </a:r>
            <a:r>
              <a:rPr lang="sr-Cyrl-RS" sz="1800" b="1" dirty="0" smtClean="0"/>
              <a:t>циљеви: </a:t>
            </a:r>
            <a:r>
              <a:rPr lang="sr-Cyrl-RS" sz="1800" b="1" dirty="0"/>
              <a:t>очување биолошке разноврсности, усклађивање </a:t>
            </a:r>
            <a:r>
              <a:rPr lang="ru-RU" sz="1800" b="1" dirty="0"/>
              <a:t>људских активности и економски исплативих пројеката са одрживим коришћењем природних ресурса, благовремено спречавање људских активности које могу довести до трајног осиромашења биолошке, геолошке и предеоне </a:t>
            </a:r>
            <a:r>
              <a:rPr lang="ru-RU" sz="1800" b="1" dirty="0" smtClean="0"/>
              <a:t>разноврсности</a:t>
            </a:r>
            <a:r>
              <a:rPr lang="sr-Cyrl-RS" sz="1800" b="1" dirty="0" smtClean="0"/>
              <a:t>... </a:t>
            </a:r>
            <a:endParaRPr lang="sr-Cyrl-RS" sz="18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b="1" dirty="0" smtClean="0">
              <a:ea typeface="Times New Roma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ЗАШТИТИ ВАЗДУХА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/>
              <a:t>Уређује </a:t>
            </a:r>
            <a:r>
              <a:rPr lang="ru-RU" sz="1800" b="1" dirty="0"/>
              <a:t>управљање квалитетом ваздуха и одређују мере, начин организовања и контрола спровођења заштите и побољшања квалитета ваздуха као природне вредности од општег интереса која ужива посебну заштиту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35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ПОСЕБНИ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596" y="1556792"/>
            <a:ext cx="7272808" cy="41044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ВОДАМА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b="1" dirty="0" smtClean="0">
                <a:ea typeface="Times New Roman"/>
              </a:rPr>
              <a:t>Уређује </a:t>
            </a:r>
            <a:r>
              <a:rPr lang="ru-RU" sz="1800" b="1" dirty="0">
                <a:ea typeface="Times New Roman"/>
              </a:rPr>
              <a:t>правни статус вода, интегрално управљање водама, управљање водним објектима и водним земљиштем, извори и начин финансирања водне делатности, надзор над спровођењем овог закона, као и друга питања значајна за управљање водама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b="1" dirty="0" smtClean="0">
              <a:ea typeface="Times New Roman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ПОЉОПРИВРЕДНОМ ЗЕМЉИШТУ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1800" b="1" dirty="0" smtClean="0">
                <a:ea typeface="Times New Roman"/>
                <a:cs typeface="Times New Roman" pitchFamily="18" charset="0"/>
              </a:rPr>
              <a:t>Уређује </a:t>
            </a:r>
            <a:r>
              <a:rPr lang="sr-Cyrl-RS" sz="1800" b="1" dirty="0">
                <a:ea typeface="Times New Roman"/>
                <a:cs typeface="Times New Roman" pitchFamily="18" charset="0"/>
              </a:rPr>
              <a:t>планирање, заштита, уређење и коришћење пољопривредног земљишта, надзор над спровођењем овог закона и друга питања од значаја за заштиту, уређење и коришћење пољопривредног земљишта као добра од општег интереса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sr-Cyrl-RS" sz="1800" b="1" dirty="0" smtClean="0"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ПОСЕБНИ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596" y="1484784"/>
            <a:ext cx="7272808" cy="4104456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РУДАРСТВУ И ГЕОЛОШКИМ ИСТРАЖИВАЊИМА</a:t>
            </a:r>
          </a:p>
          <a:p>
            <a:r>
              <a:rPr lang="ru-RU" sz="1800" b="1" dirty="0" smtClean="0"/>
              <a:t>Уређује мере </a:t>
            </a:r>
            <a:r>
              <a:rPr lang="ru-RU" sz="1800" b="1" dirty="0"/>
              <a:t>и активности минералне политике и начин њеног остваривања, политике развоја геолошких истраживања и рударства, </a:t>
            </a:r>
            <a:r>
              <a:rPr lang="ru-RU" sz="1800" b="1" dirty="0" smtClean="0"/>
              <a:t>услове </a:t>
            </a:r>
            <a:r>
              <a:rPr lang="ru-RU" sz="1800" b="1" dirty="0"/>
              <a:t>и начин извођења геолошких истраживања минералних и других геолошких ресурса, истраживања геолошке средине, као и геолошка истраживања ради просторног и урбанистичког планирања, пројектовања, изградње објеката и санације и рекултивације терена, </a:t>
            </a:r>
            <a:r>
              <a:rPr lang="ru-RU" sz="1800" b="1" dirty="0" smtClean="0"/>
              <a:t>извођење </a:t>
            </a:r>
            <a:r>
              <a:rPr lang="ru-RU" sz="1800" b="1" dirty="0"/>
              <a:t>рударских радова, </a:t>
            </a:r>
            <a:r>
              <a:rPr lang="ru-RU" sz="1800" b="1" dirty="0" smtClean="0"/>
              <a:t>управљање рударским отпадом...</a:t>
            </a:r>
          </a:p>
          <a:p>
            <a:endParaRPr lang="ru-RU" sz="1800" b="1" dirty="0">
              <a:ea typeface="Times New Roman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ЗДРАВЉУ БИЉА</a:t>
            </a:r>
          </a:p>
          <a:p>
            <a:r>
              <a:rPr lang="ru-RU" sz="1800" b="1" dirty="0" smtClean="0"/>
              <a:t>Уређује се заштита </a:t>
            </a:r>
            <a:r>
              <a:rPr lang="ru-RU" sz="1800" b="1" dirty="0"/>
              <a:t>и унапређење здравља биља, </a:t>
            </a:r>
            <a:r>
              <a:rPr lang="ru-RU" sz="1800" b="1" dirty="0" smtClean="0"/>
              <a:t>мере </a:t>
            </a:r>
            <a:r>
              <a:rPr lang="ru-RU" sz="1800" b="1" dirty="0"/>
              <a:t>за спречавање уношења, откривање, спречавање ширења и </a:t>
            </a:r>
            <a:r>
              <a:rPr lang="ru-RU" sz="1800" b="1" dirty="0" smtClean="0"/>
              <a:t> узбијање </a:t>
            </a:r>
            <a:r>
              <a:rPr lang="ru-RU" sz="1800" b="1" dirty="0"/>
              <a:t>штетних организама, </a:t>
            </a:r>
            <a:r>
              <a:rPr lang="ru-RU" sz="1800" b="1" dirty="0" smtClean="0"/>
              <a:t>услови </a:t>
            </a:r>
            <a:r>
              <a:rPr lang="ru-RU" sz="1800" b="1" dirty="0"/>
              <a:t>за производњу, прераду, дораду, увоз, складиштење и промет биља, биљних производа и прописаних </a:t>
            </a:r>
            <a:r>
              <a:rPr lang="ru-RU" sz="1800" b="1" dirty="0" smtClean="0"/>
              <a:t>објеката...</a:t>
            </a:r>
            <a:endParaRPr lang="ru-RU" sz="1800" b="1" dirty="0"/>
          </a:p>
          <a:p>
            <a:pPr marL="0" indent="0">
              <a:buNone/>
            </a:pPr>
            <a:endParaRPr lang="ru-RU" sz="1800" b="1" dirty="0" smtClean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3375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ПОСЕБНИ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84784"/>
            <a:ext cx="7272808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ДОБРОБИТИ ЖИВОТИЊА</a:t>
            </a:r>
          </a:p>
          <a:p>
            <a:r>
              <a:rPr lang="ru-RU" sz="1800" b="1" dirty="0" smtClean="0">
                <a:ea typeface="Times New Roman"/>
              </a:rPr>
              <a:t>Уређује се добробит </a:t>
            </a:r>
            <a:r>
              <a:rPr lang="ru-RU" sz="1800" b="1" dirty="0">
                <a:ea typeface="Times New Roman"/>
              </a:rPr>
              <a:t>животиња, </a:t>
            </a:r>
            <a:r>
              <a:rPr lang="ru-RU" sz="1800" b="1" dirty="0" smtClean="0">
                <a:ea typeface="Times New Roman"/>
              </a:rPr>
              <a:t>права</a:t>
            </a:r>
            <a:r>
              <a:rPr lang="ru-RU" sz="1800" b="1" dirty="0">
                <a:ea typeface="Times New Roman"/>
              </a:rPr>
              <a:t>, обавезе и одговорности правних и физичких лица, предузетника, за добробит животиња</a:t>
            </a:r>
            <a:r>
              <a:rPr lang="ru-RU" sz="1800" b="1" dirty="0" smtClean="0">
                <a:ea typeface="Times New Roman"/>
              </a:rPr>
              <a:t>, поступање </a:t>
            </a:r>
            <a:r>
              <a:rPr lang="ru-RU" sz="1800" b="1" dirty="0">
                <a:ea typeface="Times New Roman"/>
              </a:rPr>
              <a:t>са животињама и заштита животиња од злостављања, </a:t>
            </a:r>
            <a:r>
              <a:rPr lang="ru-RU" sz="1800" b="1" dirty="0" smtClean="0">
                <a:ea typeface="Times New Roman"/>
              </a:rPr>
              <a:t>заштита </a:t>
            </a:r>
            <a:r>
              <a:rPr lang="ru-RU" sz="1800" b="1" dirty="0">
                <a:ea typeface="Times New Roman"/>
              </a:rPr>
              <a:t>добробити животиња при лишавању живота, држању, узгоју, промету, превозу, клању и спровођењу огледа на </a:t>
            </a:r>
            <a:r>
              <a:rPr lang="ru-RU" sz="1800" b="1" dirty="0" smtClean="0">
                <a:ea typeface="Times New Roman"/>
              </a:rPr>
              <a:t>животињама...</a:t>
            </a:r>
            <a:endParaRPr lang="ru-RU" sz="1800" b="1" dirty="0">
              <a:ea typeface="Times New Roman"/>
            </a:endParaRPr>
          </a:p>
          <a:p>
            <a:endParaRPr lang="ru-RU" sz="1800" b="1" dirty="0" smtClean="0">
              <a:ea typeface="Times New Roman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ШУМАМА</a:t>
            </a:r>
          </a:p>
          <a:p>
            <a:r>
              <a:rPr lang="ru-RU" sz="1800" b="1" dirty="0" smtClean="0">
                <a:ea typeface="Times New Roman"/>
              </a:rPr>
              <a:t>Уређује се очување</a:t>
            </a:r>
            <a:r>
              <a:rPr lang="ru-RU" sz="1800" b="1" dirty="0">
                <a:ea typeface="Times New Roman"/>
              </a:rPr>
              <a:t>, заштита, планирање, гајење и коришћење шума, </a:t>
            </a:r>
            <a:r>
              <a:rPr lang="ru-RU" sz="1800" b="1" dirty="0" smtClean="0">
                <a:ea typeface="Times New Roman"/>
              </a:rPr>
              <a:t>располагање </a:t>
            </a:r>
            <a:r>
              <a:rPr lang="ru-RU" sz="1800" b="1" dirty="0">
                <a:ea typeface="Times New Roman"/>
              </a:rPr>
              <a:t>шумама и шумским земљиштем, </a:t>
            </a:r>
            <a:r>
              <a:rPr lang="ru-RU" sz="1800" b="1" dirty="0" smtClean="0">
                <a:ea typeface="Times New Roman"/>
              </a:rPr>
              <a:t>надзор ...</a:t>
            </a:r>
          </a:p>
          <a:p>
            <a:endParaRPr lang="ru-RU" sz="1800" b="1" dirty="0">
              <a:ea typeface="Times New Roman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ЗАШТИТИ ОД БУКЕ У ЖИВОТНОЈ СРЕДИНИ</a:t>
            </a:r>
          </a:p>
          <a:p>
            <a:r>
              <a:rPr lang="ru-RU" sz="1800" b="1" dirty="0" smtClean="0">
                <a:ea typeface="Times New Roman"/>
              </a:rPr>
              <a:t>Уређује се заштита </a:t>
            </a:r>
            <a:r>
              <a:rPr lang="ru-RU" sz="1800" b="1" dirty="0">
                <a:ea typeface="Times New Roman"/>
              </a:rPr>
              <a:t>од </a:t>
            </a:r>
            <a:r>
              <a:rPr lang="ru-RU" sz="1800" b="1" dirty="0" smtClean="0">
                <a:ea typeface="Times New Roman"/>
              </a:rPr>
              <a:t>буке, субјекти </a:t>
            </a:r>
            <a:r>
              <a:rPr lang="ru-RU" sz="1800" b="1" dirty="0">
                <a:ea typeface="Times New Roman"/>
              </a:rPr>
              <a:t>заштите животне средине од буке, </a:t>
            </a:r>
            <a:r>
              <a:rPr lang="ru-RU" sz="1800" b="1" dirty="0" smtClean="0">
                <a:ea typeface="Times New Roman"/>
              </a:rPr>
              <a:t>мере </a:t>
            </a:r>
            <a:r>
              <a:rPr lang="ru-RU" sz="1800" b="1" dirty="0">
                <a:ea typeface="Times New Roman"/>
              </a:rPr>
              <a:t>и услови заштите од буке у животној средини, </a:t>
            </a:r>
            <a:r>
              <a:rPr lang="ru-RU" sz="1800" b="1" dirty="0" smtClean="0">
                <a:ea typeface="Times New Roman"/>
              </a:rPr>
              <a:t>мерење </a:t>
            </a:r>
            <a:r>
              <a:rPr lang="ru-RU" sz="1800" b="1" dirty="0">
                <a:ea typeface="Times New Roman"/>
              </a:rPr>
              <a:t>буке у животној средини</a:t>
            </a:r>
            <a:r>
              <a:rPr lang="ru-RU" sz="1800" b="1" dirty="0" smtClean="0">
                <a:ea typeface="Times New Roman"/>
              </a:rPr>
              <a:t>, приступ </a:t>
            </a:r>
            <a:r>
              <a:rPr lang="ru-RU" sz="1800" b="1" dirty="0">
                <a:ea typeface="Times New Roman"/>
              </a:rPr>
              <a:t>информацијама о </a:t>
            </a:r>
            <a:r>
              <a:rPr lang="ru-RU" sz="1800" b="1" dirty="0" smtClean="0">
                <a:ea typeface="Times New Roman"/>
              </a:rPr>
              <a:t>буци...</a:t>
            </a:r>
            <a:endParaRPr lang="ru-RU" sz="1800" b="1" dirty="0">
              <a:ea typeface="Times New Roman"/>
            </a:endParaRPr>
          </a:p>
          <a:p>
            <a:endParaRPr lang="ru-RU" sz="1800" b="1" dirty="0" smtClean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5163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ПОСЕБНИ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28800"/>
            <a:ext cx="7272808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ЗАКОН О </a:t>
            </a:r>
            <a:r>
              <a:rPr lang="ru-RU" sz="1800" b="1" dirty="0">
                <a:solidFill>
                  <a:srgbClr val="FF0000"/>
                </a:solidFill>
              </a:rPr>
              <a:t>ЗАШТИТИ ОД НЕЈОНИЗУЈУЋИХ ЗРАЧЕЊА 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ru-RU" sz="1800" b="1" dirty="0" smtClean="0"/>
              <a:t>Уређују се услови </a:t>
            </a:r>
            <a:r>
              <a:rPr lang="ru-RU" sz="1800" b="1" dirty="0"/>
              <a:t>и мере заштите здравља људи и заштите животне средине од штетног дејства нејонизујућих зрачења у коришћењу извора нејонизујућих </a:t>
            </a:r>
            <a:r>
              <a:rPr lang="ru-RU" sz="1800" b="1" dirty="0" smtClean="0"/>
              <a:t>зрачења...</a:t>
            </a:r>
            <a:endParaRPr lang="ru-RU" sz="1800" b="1" dirty="0"/>
          </a:p>
          <a:p>
            <a:endParaRPr lang="ru-RU" sz="1800" b="1" dirty="0">
              <a:solidFill>
                <a:srgbClr val="FF0066"/>
              </a:solidFill>
            </a:endParaRPr>
          </a:p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</a:rPr>
              <a:t>ЗАКОН О РАДИЈАЦИОНОЈ И НУКЛЕАРНОЈ СИГУРНОСТИ И БЕЗБЕДНОСТИ </a:t>
            </a:r>
            <a:endParaRPr lang="ru-RU" sz="1800" b="1" dirty="0" smtClean="0">
              <a:solidFill>
                <a:srgbClr val="FF0000"/>
              </a:solidFill>
            </a:endParaRPr>
          </a:p>
          <a:p>
            <a:r>
              <a:rPr lang="ru-RU" sz="1800" b="1" dirty="0" smtClean="0"/>
              <a:t>Уређују се мере </a:t>
            </a:r>
            <a:r>
              <a:rPr lang="ru-RU" sz="1800" b="1" dirty="0"/>
              <a:t>радијационе и нуклеарне сигурности и безбедности</a:t>
            </a:r>
            <a:r>
              <a:rPr lang="ru-RU" sz="1800" b="1" dirty="0" smtClean="0"/>
              <a:t>, услови </a:t>
            </a:r>
            <a:r>
              <a:rPr lang="ru-RU" sz="1800" b="1" dirty="0"/>
              <a:t>за обављање делатности са изворима зрачења, </a:t>
            </a:r>
            <a:r>
              <a:rPr lang="ru-RU" sz="1800" b="1" dirty="0" smtClean="0"/>
              <a:t>поступање </a:t>
            </a:r>
            <a:r>
              <a:rPr lang="ru-RU" sz="1800" b="1" dirty="0"/>
              <a:t>у ситуацији планираног, постојећег и ванредног излагања јонизујућем зрачењу у циљу обезбеђивања заштите појединаца, становништва и животне средине од штетног утицаја јонизујућег зрачења, сада и </a:t>
            </a:r>
            <a:r>
              <a:rPr lang="ru-RU" sz="1800" b="1" dirty="0" smtClean="0"/>
              <a:t>убудуће...</a:t>
            </a:r>
            <a:endParaRPr lang="ru-RU" sz="1800" b="1" dirty="0"/>
          </a:p>
          <a:p>
            <a:pPr marL="0" indent="0">
              <a:buNone/>
            </a:pPr>
            <a:endParaRPr lang="ru-RU" sz="1800" b="1" dirty="0" smtClean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18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ПОСЕБНИ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52928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УПРАВЉАЊУ ОТПАДОМ</a:t>
            </a:r>
          </a:p>
          <a:p>
            <a:r>
              <a:rPr lang="ru-RU" sz="1800" b="1" dirty="0">
                <a:ea typeface="Times New Roman"/>
              </a:rPr>
              <a:t>Уређују </a:t>
            </a:r>
            <a:r>
              <a:rPr lang="ru-RU" sz="1800" b="1" dirty="0" smtClean="0">
                <a:ea typeface="Times New Roman"/>
              </a:rPr>
              <a:t>се врсте </a:t>
            </a:r>
            <a:r>
              <a:rPr lang="ru-RU" sz="1800" b="1" dirty="0">
                <a:ea typeface="Times New Roman"/>
              </a:rPr>
              <a:t>и класификација отпада, </a:t>
            </a:r>
            <a:r>
              <a:rPr lang="ru-RU" sz="1800" b="1" dirty="0" smtClean="0">
                <a:ea typeface="Times New Roman"/>
              </a:rPr>
              <a:t>планирање </a:t>
            </a:r>
            <a:r>
              <a:rPr lang="ru-RU" sz="1800" b="1" dirty="0">
                <a:ea typeface="Times New Roman"/>
              </a:rPr>
              <a:t>управљања отпадом, с</a:t>
            </a:r>
            <a:r>
              <a:rPr lang="ru-RU" sz="1800" b="1" dirty="0" smtClean="0">
                <a:ea typeface="Times New Roman"/>
              </a:rPr>
              <a:t>убјекти </a:t>
            </a:r>
            <a:r>
              <a:rPr lang="ru-RU" sz="1800" b="1" dirty="0">
                <a:ea typeface="Times New Roman"/>
              </a:rPr>
              <a:t>управљања отпадом, </a:t>
            </a:r>
            <a:r>
              <a:rPr lang="ru-RU" sz="1800" b="1" dirty="0" smtClean="0">
                <a:ea typeface="Times New Roman"/>
              </a:rPr>
              <a:t> одговорности </a:t>
            </a:r>
            <a:r>
              <a:rPr lang="ru-RU" sz="1800" b="1" dirty="0">
                <a:ea typeface="Times New Roman"/>
              </a:rPr>
              <a:t>и обавезе у управљању отпадом, </a:t>
            </a:r>
            <a:r>
              <a:rPr lang="ru-RU" sz="1800" b="1" dirty="0" smtClean="0">
                <a:ea typeface="Times New Roman"/>
              </a:rPr>
              <a:t>организовање </a:t>
            </a:r>
            <a:r>
              <a:rPr lang="ru-RU" sz="1800" b="1" dirty="0">
                <a:ea typeface="Times New Roman"/>
              </a:rPr>
              <a:t>управљања </a:t>
            </a:r>
            <a:r>
              <a:rPr lang="ru-RU" sz="1800" b="1" dirty="0" smtClean="0">
                <a:ea typeface="Times New Roman"/>
              </a:rPr>
              <a:t>отпадом, управљање </a:t>
            </a:r>
            <a:r>
              <a:rPr lang="ru-RU" sz="1800" b="1" dirty="0">
                <a:ea typeface="Times New Roman"/>
              </a:rPr>
              <a:t>посебним токовима отпада</a:t>
            </a:r>
            <a:r>
              <a:rPr lang="ru-RU" sz="1800" b="1" dirty="0" smtClean="0">
                <a:ea typeface="Times New Roman"/>
              </a:rPr>
              <a:t>, услови </a:t>
            </a:r>
            <a:r>
              <a:rPr lang="ru-RU" sz="1800" b="1" dirty="0">
                <a:ea typeface="Times New Roman"/>
              </a:rPr>
              <a:t>и поступак издавања дозвола</a:t>
            </a:r>
            <a:r>
              <a:rPr lang="ru-RU" sz="1800" b="1" dirty="0" smtClean="0">
                <a:ea typeface="Times New Roman"/>
              </a:rPr>
              <a:t>, прекогранично </a:t>
            </a:r>
            <a:r>
              <a:rPr lang="ru-RU" sz="1800" b="1" dirty="0">
                <a:ea typeface="Times New Roman"/>
              </a:rPr>
              <a:t>кретање отпада</a:t>
            </a:r>
            <a:r>
              <a:rPr lang="ru-RU" sz="1800" b="1" dirty="0" smtClean="0">
                <a:ea typeface="Times New Roman"/>
              </a:rPr>
              <a:t>, извештавање </a:t>
            </a:r>
            <a:r>
              <a:rPr lang="ru-RU" sz="1800" b="1" dirty="0">
                <a:ea typeface="Times New Roman"/>
              </a:rPr>
              <a:t>о </a:t>
            </a:r>
            <a:r>
              <a:rPr lang="ru-RU" sz="1800" b="1" dirty="0" smtClean="0">
                <a:ea typeface="Times New Roman"/>
              </a:rPr>
              <a:t>отпаду </a:t>
            </a:r>
            <a:r>
              <a:rPr lang="ru-RU" sz="1800" b="1" dirty="0">
                <a:ea typeface="Times New Roman"/>
              </a:rPr>
              <a:t>и база података</a:t>
            </a:r>
            <a:r>
              <a:rPr lang="ru-RU" sz="1800" b="1" dirty="0" smtClean="0">
                <a:ea typeface="Times New Roman"/>
              </a:rPr>
              <a:t>, финансирање </a:t>
            </a:r>
            <a:r>
              <a:rPr lang="ru-RU" sz="1800" b="1" dirty="0">
                <a:ea typeface="Times New Roman"/>
              </a:rPr>
              <a:t>управљања </a:t>
            </a:r>
            <a:r>
              <a:rPr lang="ru-RU" sz="1800" b="1" dirty="0" smtClean="0">
                <a:ea typeface="Times New Roman"/>
              </a:rPr>
              <a:t>отпадом...</a:t>
            </a:r>
          </a:p>
          <a:p>
            <a:endParaRPr lang="ru-RU" sz="800" b="1" dirty="0">
              <a:solidFill>
                <a:srgbClr val="FF0000"/>
              </a:solidFill>
              <a:ea typeface="Times New Roman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АМБАЛАЖИ И АМБАЛАЖНОМ ОТПАДОМ</a:t>
            </a:r>
          </a:p>
          <a:p>
            <a:r>
              <a:rPr lang="ru-RU" sz="1800" b="1" dirty="0"/>
              <a:t>Уређују </a:t>
            </a:r>
            <a:r>
              <a:rPr lang="ru-RU" sz="1800" b="1" dirty="0" smtClean="0"/>
              <a:t>се услови </a:t>
            </a:r>
            <a:r>
              <a:rPr lang="ru-RU" sz="1800" b="1" dirty="0"/>
              <a:t>заштите животне средине које амбалажа мора да испуњава за стављање у промет</a:t>
            </a:r>
            <a:r>
              <a:rPr lang="ru-RU" sz="1800" b="1" dirty="0" smtClean="0"/>
              <a:t>, управљање </a:t>
            </a:r>
            <a:r>
              <a:rPr lang="ru-RU" sz="1800" b="1" dirty="0"/>
              <a:t>амбалажом и амбалажним отпадом</a:t>
            </a:r>
            <a:r>
              <a:rPr lang="ru-RU" sz="1800" b="1" dirty="0" smtClean="0"/>
              <a:t>, извештавање </a:t>
            </a:r>
            <a:r>
              <a:rPr lang="ru-RU" sz="1800" b="1" dirty="0"/>
              <a:t>о амбалажи и амбалажном отпаду</a:t>
            </a:r>
            <a:r>
              <a:rPr lang="ru-RU" sz="1800" b="1" dirty="0" smtClean="0"/>
              <a:t>, економски инструменти...</a:t>
            </a:r>
            <a:endParaRPr lang="ru-RU" sz="1800" b="1" dirty="0"/>
          </a:p>
          <a:p>
            <a:endParaRPr lang="ru-RU" sz="800" b="1" dirty="0" smtClean="0">
              <a:ea typeface="Times New Roman"/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ea typeface="Times New Roman"/>
              </a:rPr>
              <a:t>ЗАКОН О ХЕМИКАЛИЈАМА</a:t>
            </a:r>
          </a:p>
          <a:p>
            <a:r>
              <a:rPr lang="ru-RU" sz="1800" b="1" dirty="0" smtClean="0">
                <a:ea typeface="Times New Roman"/>
              </a:rPr>
              <a:t>Уређује интегрисано </a:t>
            </a:r>
            <a:r>
              <a:rPr lang="ru-RU" sz="1800" b="1" dirty="0">
                <a:ea typeface="Times New Roman"/>
              </a:rPr>
              <a:t>управљање хемикалијама</a:t>
            </a:r>
            <a:r>
              <a:rPr lang="ru-RU" sz="1800" b="1" dirty="0" smtClean="0">
                <a:ea typeface="Times New Roman"/>
              </a:rPr>
              <a:t>, класификација</a:t>
            </a:r>
            <a:r>
              <a:rPr lang="ru-RU" sz="1800" b="1" dirty="0">
                <a:ea typeface="Times New Roman"/>
              </a:rPr>
              <a:t>, паковање и обележавање хемикалија, </a:t>
            </a:r>
            <a:r>
              <a:rPr lang="ru-RU" sz="1800" b="1" dirty="0" smtClean="0">
                <a:ea typeface="Times New Roman"/>
              </a:rPr>
              <a:t>интегрални </a:t>
            </a:r>
            <a:r>
              <a:rPr lang="ru-RU" sz="1800" b="1" dirty="0">
                <a:ea typeface="Times New Roman"/>
              </a:rPr>
              <a:t>регистар хемикалија и регистар хемикалија које су стављене у промет, </a:t>
            </a:r>
            <a:r>
              <a:rPr lang="ru-RU" sz="1800" b="1" dirty="0" smtClean="0">
                <a:ea typeface="Times New Roman"/>
              </a:rPr>
              <a:t>ограничења </a:t>
            </a:r>
            <a:r>
              <a:rPr lang="ru-RU" sz="1800" b="1" dirty="0">
                <a:ea typeface="Times New Roman"/>
              </a:rPr>
              <a:t>и забране производње, стављања у промет и коришћења хемикалија</a:t>
            </a:r>
            <a:r>
              <a:rPr lang="ru-RU" sz="1800" b="1" dirty="0" smtClean="0">
                <a:ea typeface="Times New Roman"/>
              </a:rPr>
              <a:t>, увоз </a:t>
            </a:r>
            <a:r>
              <a:rPr lang="ru-RU" sz="1800" b="1" dirty="0">
                <a:ea typeface="Times New Roman"/>
              </a:rPr>
              <a:t>и извоз одређених опасних хемикалија, </a:t>
            </a:r>
            <a:r>
              <a:rPr lang="ru-RU" sz="1800" b="1" dirty="0" smtClean="0">
                <a:ea typeface="Times New Roman"/>
              </a:rPr>
              <a:t>дозволе </a:t>
            </a:r>
            <a:r>
              <a:rPr lang="ru-RU" sz="1800" b="1" dirty="0">
                <a:ea typeface="Times New Roman"/>
              </a:rPr>
              <a:t>за обављање делатности промета </a:t>
            </a:r>
            <a:r>
              <a:rPr lang="ru-RU" sz="1800" b="1" dirty="0" smtClean="0">
                <a:ea typeface="Times New Roman"/>
              </a:rPr>
              <a:t>опасних хемикалија...</a:t>
            </a:r>
            <a:endParaRPr lang="ru-RU" sz="1800" b="1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586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RS" sz="2800" b="1" dirty="0" smtClean="0"/>
              <a:t>ХИЈЕРАРХИЈА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968" y="1844824"/>
            <a:ext cx="8229600" cy="5184576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sr-Cyrl-RS" sz="2000" b="1" dirty="0" smtClean="0">
                <a:solidFill>
                  <a:srgbClr val="FF0000"/>
                </a:solidFill>
                <a:cs typeface="Times New Roman" pitchFamily="18" charset="0"/>
              </a:rPr>
              <a:t>УСТАВ РС</a:t>
            </a:r>
          </a:p>
          <a:p>
            <a:pPr algn="ctr">
              <a:lnSpc>
                <a:spcPct val="80000"/>
              </a:lnSpc>
            </a:pPr>
            <a:endParaRPr lang="sr-Cyrl-RS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sr-Cyrl-RS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sr-Cyrl-RS" sz="20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sr-Cyrl-RS" sz="2000" b="1" dirty="0" smtClean="0">
                <a:solidFill>
                  <a:srgbClr val="FF0000"/>
                </a:solidFill>
                <a:cs typeface="Times New Roman" pitchFamily="18" charset="0"/>
              </a:rPr>
              <a:t>ЗАКОНИ </a:t>
            </a:r>
          </a:p>
          <a:p>
            <a:pPr marL="0" indent="0" algn="ctr">
              <a:lnSpc>
                <a:spcPct val="80000"/>
              </a:lnSpc>
              <a:buNone/>
            </a:pPr>
            <a:endParaRPr lang="sr-Cyrl-RS" sz="1800" b="1" dirty="0" smtClean="0"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sr-Cyrl-RS" sz="1800" b="1" dirty="0" smtClean="0">
                <a:cs typeface="Times New Roman" pitchFamily="18" charset="0"/>
              </a:rPr>
              <a:t> </a:t>
            </a:r>
            <a:r>
              <a:rPr lang="sr-Cyrl-RS" sz="1800" b="1" i="1" dirty="0" smtClean="0">
                <a:cs typeface="Times New Roman" pitchFamily="18" charset="0"/>
              </a:rPr>
              <a:t>ОСНОВНИ И ПОСЕБНИ</a:t>
            </a:r>
          </a:p>
          <a:p>
            <a:pPr algn="ctr">
              <a:lnSpc>
                <a:spcPct val="80000"/>
              </a:lnSpc>
            </a:pPr>
            <a:endParaRPr lang="sr-Cyrl-RS" sz="1800" b="1" i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sr-Cyrl-RS" sz="18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sr-Cyrl-R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sr-Cyrl-RS" sz="2000" b="1" dirty="0" smtClean="0">
                <a:solidFill>
                  <a:srgbClr val="FF0000"/>
                </a:solidFill>
                <a:cs typeface="Times New Roman" pitchFamily="18" charset="0"/>
              </a:rPr>
              <a:t>ПОДЗАКОНСКА АКТА</a:t>
            </a:r>
          </a:p>
          <a:p>
            <a:pPr algn="ctr">
              <a:lnSpc>
                <a:spcPct val="80000"/>
              </a:lnSpc>
            </a:pPr>
            <a:endParaRPr lang="sr-Cyrl-RS" sz="18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sr-Cyrl-RS" sz="1800" b="1" i="1" dirty="0" smtClean="0">
                <a:cs typeface="Times New Roman" pitchFamily="18" charset="0"/>
              </a:rPr>
              <a:t>ПРАВИЛНИЦИ, УРЕДБЕ...</a:t>
            </a:r>
            <a:endParaRPr lang="sr-Cyrl-CS" sz="16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249238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/>
              <a:t>УСТАВ РЕПУБЛИКЕ СРБИЈЕ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sr-Cyrl-RS" sz="1800" b="1" dirty="0" smtClean="0">
                <a:cs typeface="Times New Roman" pitchFamily="18" charset="0"/>
              </a:rPr>
              <a:t>Донет 2006. године</a:t>
            </a:r>
          </a:p>
          <a:p>
            <a:pPr>
              <a:lnSpc>
                <a:spcPct val="110000"/>
              </a:lnSpc>
            </a:pPr>
            <a:r>
              <a:rPr lang="ru-RU" sz="1800" b="1" dirty="0">
                <a:cs typeface="Times New Roman" pitchFamily="18" charset="0"/>
              </a:rPr>
              <a:t>Н</a:t>
            </a:r>
            <a:r>
              <a:rPr lang="ru-RU" sz="1800" b="1" dirty="0" smtClean="0">
                <a:cs typeface="Times New Roman" pitchFamily="18" charset="0"/>
              </a:rPr>
              <a:t>а </a:t>
            </a:r>
            <a:r>
              <a:rPr lang="ru-RU" sz="1800" b="1" dirty="0">
                <a:cs typeface="Times New Roman" pitchFamily="18" charset="0"/>
              </a:rPr>
              <a:t>општи начин утврђује слободе, права и дужности грађана, као и </a:t>
            </a:r>
            <a:r>
              <a:rPr lang="ru-RU" sz="1800" b="1" dirty="0" smtClean="0">
                <a:cs typeface="Times New Roman" pitchFamily="18" charset="0"/>
              </a:rPr>
              <a:t>систем правне </a:t>
            </a:r>
            <a:r>
              <a:rPr lang="ru-RU" sz="1800" b="1" dirty="0">
                <a:cs typeface="Times New Roman" pitchFamily="18" charset="0"/>
              </a:rPr>
              <a:t>заштите уставности, законитости и појединачних слобода и </a:t>
            </a:r>
            <a:r>
              <a:rPr lang="ru-RU" sz="1800" b="1" dirty="0" smtClean="0">
                <a:cs typeface="Times New Roman" pitchFamily="18" charset="0"/>
              </a:rPr>
              <a:t>права</a:t>
            </a:r>
            <a:endParaRPr lang="ru-RU" sz="1800" b="1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sr-Cyrl-RS" sz="18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endParaRPr lang="en-US" sz="1800" b="1" dirty="0"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ru-RU" sz="1800" b="1" dirty="0" smtClean="0">
                <a:cs typeface="Times New Roman" pitchFamily="18" charset="0"/>
              </a:rPr>
              <a:t>Други </a:t>
            </a:r>
            <a:r>
              <a:rPr lang="ru-RU" sz="1800" b="1" dirty="0">
                <a:cs typeface="Times New Roman" pitchFamily="18" charset="0"/>
              </a:rPr>
              <a:t>део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ru-RU" sz="1800" b="1" dirty="0">
                <a:cs typeface="Times New Roman" pitchFamily="18" charset="0"/>
              </a:rPr>
              <a:t>ЉУДСКА И МАЊИНСКА ПРАВА И СЛОБОДЕ</a:t>
            </a:r>
          </a:p>
          <a:p>
            <a:pPr marL="0" indent="0" algn="ctr">
              <a:lnSpc>
                <a:spcPct val="80000"/>
              </a:lnSpc>
              <a:buNone/>
            </a:pPr>
            <a:endParaRPr lang="ru-RU" sz="1800" b="1" dirty="0" smtClean="0"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ru-RU" sz="1800" b="1" dirty="0" smtClean="0">
                <a:cs typeface="Times New Roman" pitchFamily="18" charset="0"/>
              </a:rPr>
              <a:t>Здрава </a:t>
            </a:r>
            <a:r>
              <a:rPr lang="ru-RU" sz="1800" b="1" dirty="0">
                <a:cs typeface="Times New Roman" pitchFamily="18" charset="0"/>
              </a:rPr>
              <a:t>животна средина</a:t>
            </a:r>
          </a:p>
          <a:p>
            <a:pPr marL="0" indent="0" algn="ctr">
              <a:lnSpc>
                <a:spcPct val="80000"/>
              </a:lnSpc>
              <a:buNone/>
            </a:pPr>
            <a:endParaRPr lang="ru-RU" sz="1800" b="1" dirty="0" smtClean="0">
              <a:cs typeface="Times New Roman" pitchFamily="18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ru-RU" sz="1800" b="1" dirty="0" smtClean="0">
                <a:cs typeface="Times New Roman" pitchFamily="18" charset="0"/>
              </a:rPr>
              <a:t>Члан 74</a:t>
            </a:r>
          </a:p>
          <a:p>
            <a:pPr marL="0" indent="0" algn="ctr">
              <a:lnSpc>
                <a:spcPct val="80000"/>
              </a:lnSpc>
              <a:buNone/>
            </a:pPr>
            <a:endParaRPr lang="ru-RU" sz="1800" b="1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800" b="1" dirty="0">
                <a:cs typeface="Times New Roman" pitchFamily="18" charset="0"/>
              </a:rPr>
              <a:t>Свако има право на здраву животну средину и на благовремено и потпуно обавештавање о њеном </a:t>
            </a:r>
            <a:r>
              <a:rPr lang="ru-RU" sz="1800" b="1" dirty="0" smtClean="0">
                <a:cs typeface="Times New Roman" pitchFamily="18" charset="0"/>
              </a:rPr>
              <a:t>стању</a:t>
            </a:r>
            <a:endParaRPr lang="ru-RU" sz="1800" b="1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800" b="1" dirty="0">
                <a:cs typeface="Times New Roman" pitchFamily="18" charset="0"/>
              </a:rPr>
              <a:t>Свако, а посебно Република Србија и аутономна покрајина, одговоран је за заштиту животне </a:t>
            </a:r>
            <a:r>
              <a:rPr lang="ru-RU" sz="1800" b="1" dirty="0" smtClean="0">
                <a:cs typeface="Times New Roman" pitchFamily="18" charset="0"/>
              </a:rPr>
              <a:t>средине</a:t>
            </a:r>
            <a:endParaRPr lang="ru-RU" sz="1800" b="1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1800" b="1" dirty="0">
                <a:cs typeface="Times New Roman" pitchFamily="18" charset="0"/>
              </a:rPr>
              <a:t>Свако је дужан да чува и побољшава животну </a:t>
            </a:r>
            <a:r>
              <a:rPr lang="ru-RU" sz="1800" b="1" dirty="0" smtClean="0">
                <a:cs typeface="Times New Roman" pitchFamily="18" charset="0"/>
              </a:rPr>
              <a:t>средину</a:t>
            </a:r>
            <a:endParaRPr lang="ru-RU" sz="1800" b="1" dirty="0"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+mj-lt"/>
              <a:buAutoNum type="arabicPeriod"/>
            </a:pPr>
            <a:endParaRPr lang="en-US" sz="1800" b="1" dirty="0">
              <a:cs typeface="Times New Roman" pitchFamily="18" charset="0"/>
            </a:endParaRPr>
          </a:p>
          <a:p>
            <a:pPr marL="0" lvl="0" indent="0" algn="ctr" fontAlgn="base">
              <a:spcBef>
                <a:spcPts val="1200"/>
              </a:spcBef>
              <a:spcAft>
                <a:spcPct val="0"/>
              </a:spcAft>
              <a:buNone/>
            </a:pPr>
            <a:r>
              <a:rPr lang="sr-Cyrl-CS" sz="1800" b="1" i="1" dirty="0" smtClean="0">
                <a:solidFill>
                  <a:srgbClr val="FF0000"/>
                </a:solidFill>
              </a:rPr>
              <a:t>КОМПЛЕМЕНТАРНОСТ ПРАВА И ОБАВЕЗА</a:t>
            </a:r>
            <a:endParaRPr lang="sr-Cyrl-CS" sz="18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8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/>
              <a:t>УСТАВ РЕПУБЛИКЕ СРБИЈЕ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92888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>
                <a:cs typeface="Times New Roman" panose="02020603050405020304" pitchFamily="18" charset="0"/>
              </a:rPr>
              <a:t>У надлежност </a:t>
            </a:r>
            <a:r>
              <a:rPr lang="ru-RU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Републике Србије </a:t>
            </a:r>
            <a:r>
              <a:rPr lang="ru-RU" sz="1600" b="1" dirty="0" smtClean="0">
                <a:cs typeface="Times New Roman" panose="02020603050405020304" pitchFamily="18" charset="0"/>
              </a:rPr>
              <a:t>спадају </a:t>
            </a:r>
            <a:r>
              <a:rPr lang="ru-RU" sz="1600" b="1" dirty="0">
                <a:cs typeface="Times New Roman" panose="02020603050405020304" pitchFamily="18" charset="0"/>
              </a:rPr>
              <a:t>уређивање и обезбеђивање:</a:t>
            </a:r>
          </a:p>
          <a:p>
            <a:r>
              <a:rPr lang="ru-RU" sz="1600" b="1" dirty="0" smtClean="0">
                <a:cs typeface="Times New Roman" panose="02020603050405020304" pitchFamily="18" charset="0"/>
              </a:rPr>
              <a:t>одрживог развоја</a:t>
            </a:r>
            <a:endParaRPr lang="ru-RU" sz="1600" b="1" dirty="0"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cs typeface="Times New Roman" panose="02020603050405020304" pitchFamily="18" charset="0"/>
              </a:rPr>
              <a:t>система </a:t>
            </a:r>
            <a:r>
              <a:rPr lang="ru-RU" sz="1600" b="1" dirty="0">
                <a:cs typeface="Times New Roman" panose="02020603050405020304" pitchFamily="18" charset="0"/>
              </a:rPr>
              <a:t>заштите и унапређивања животне </a:t>
            </a:r>
            <a:r>
              <a:rPr lang="ru-RU" sz="1600" b="1" dirty="0" smtClean="0">
                <a:cs typeface="Times New Roman" panose="02020603050405020304" pitchFamily="18" charset="0"/>
              </a:rPr>
              <a:t>средине</a:t>
            </a:r>
            <a:endParaRPr lang="ru-RU" sz="1600" b="1" dirty="0"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cs typeface="Times New Roman" panose="02020603050405020304" pitchFamily="18" charset="0"/>
              </a:rPr>
              <a:t>заштите </a:t>
            </a:r>
            <a:r>
              <a:rPr lang="ru-RU" sz="1600" b="1" dirty="0">
                <a:cs typeface="Times New Roman" panose="02020603050405020304" pitchFamily="18" charset="0"/>
              </a:rPr>
              <a:t>и унапређивања биљног и животињског света, као </a:t>
            </a:r>
            <a:r>
              <a:rPr lang="ru-RU" sz="1600" b="1" dirty="0" smtClean="0"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cs typeface="Times New Roman" panose="02020603050405020304" pitchFamily="18" charset="0"/>
              </a:rPr>
              <a:t>производња, промет и превоз оружја, отровних и запаљивих, </a:t>
            </a:r>
            <a:r>
              <a:rPr lang="ru-RU" sz="1600" b="1" dirty="0" smtClean="0">
                <a:cs typeface="Times New Roman" panose="02020603050405020304" pitchFamily="18" charset="0"/>
              </a:rPr>
              <a:t>експлозивних, радиоактивних </a:t>
            </a:r>
            <a:r>
              <a:rPr lang="ru-RU" sz="1600" b="1" dirty="0">
                <a:cs typeface="Times New Roman" panose="02020603050405020304" pitchFamily="18" charset="0"/>
              </a:rPr>
              <a:t>и других опасних </a:t>
            </a:r>
            <a:r>
              <a:rPr lang="ru-RU" sz="1600" b="1" dirty="0" smtClean="0">
                <a:cs typeface="Times New Roman" panose="02020603050405020304" pitchFamily="18" charset="0"/>
              </a:rPr>
              <a:t>материја</a:t>
            </a:r>
            <a:endParaRPr lang="ru-RU" sz="1600" b="1" dirty="0">
              <a:cs typeface="Times New Roman" panose="02020603050405020304" pitchFamily="18" charset="0"/>
            </a:endParaRPr>
          </a:p>
          <a:p>
            <a:endParaRPr lang="ru-RU" sz="1200" b="1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Аутономна покрајина </a:t>
            </a:r>
            <a:r>
              <a:rPr lang="ru-RU" sz="1600" b="1" dirty="0" smtClean="0">
                <a:cs typeface="Times New Roman" panose="02020603050405020304" pitchFamily="18" charset="0"/>
              </a:rPr>
              <a:t>има обавезу да</a:t>
            </a:r>
            <a:r>
              <a:rPr lang="ru-RU" sz="1600" b="1" dirty="0"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cs typeface="Times New Roman" panose="02020603050405020304" pitchFamily="18" charset="0"/>
              </a:rPr>
              <a:t>посредством својих </a:t>
            </a:r>
            <a:r>
              <a:rPr lang="ru-RU" sz="1600" b="1" dirty="0">
                <a:cs typeface="Times New Roman" panose="02020603050405020304" pitchFamily="18" charset="0"/>
              </a:rPr>
              <a:t>органа, у складу са законом, уређује питања од </a:t>
            </a:r>
            <a:r>
              <a:rPr lang="ru-RU" sz="1600" b="1" dirty="0" smtClean="0">
                <a:cs typeface="Times New Roman" panose="02020603050405020304" pitchFamily="18" charset="0"/>
              </a:rPr>
              <a:t>покрајинског значаја </a:t>
            </a:r>
            <a:r>
              <a:rPr lang="ru-RU" sz="1600" b="1" dirty="0">
                <a:cs typeface="Times New Roman" panose="02020603050405020304" pitchFamily="18" charset="0"/>
              </a:rPr>
              <a:t>у области пољопривреде, водопривреде, шумарства, лова, риболова, </a:t>
            </a:r>
            <a:r>
              <a:rPr lang="ru-RU" sz="1600" b="1" dirty="0" smtClean="0">
                <a:cs typeface="Times New Roman" panose="02020603050405020304" pitchFamily="18" charset="0"/>
              </a:rPr>
              <a:t>туризма, угоститељства</a:t>
            </a:r>
            <a:r>
              <a:rPr lang="ru-RU" sz="1600" b="1" dirty="0">
                <a:cs typeface="Times New Roman" panose="02020603050405020304" pitchFamily="18" charset="0"/>
              </a:rPr>
              <a:t>, бања и лечилишта, заштите животне средине, индустрије и </a:t>
            </a:r>
            <a:r>
              <a:rPr lang="ru-RU" sz="1600" b="1" dirty="0" smtClean="0">
                <a:cs typeface="Times New Roman" panose="02020603050405020304" pitchFamily="18" charset="0"/>
              </a:rPr>
              <a:t>занатства, друмског</a:t>
            </a:r>
            <a:r>
              <a:rPr lang="ru-RU" sz="1600" b="1" dirty="0">
                <a:cs typeface="Times New Roman" panose="02020603050405020304" pitchFamily="18" charset="0"/>
              </a:rPr>
              <a:t>, речног и железничког саобраћаја и уређивања путева, приређивања </a:t>
            </a:r>
            <a:r>
              <a:rPr lang="ru-RU" sz="1600" b="1" dirty="0" smtClean="0">
                <a:cs typeface="Times New Roman" panose="02020603050405020304" pitchFamily="18" charset="0"/>
              </a:rPr>
              <a:t>сајмова и </a:t>
            </a:r>
            <a:r>
              <a:rPr lang="ru-RU" sz="1600" b="1" dirty="0">
                <a:cs typeface="Times New Roman" panose="02020603050405020304" pitchFamily="18" charset="0"/>
              </a:rPr>
              <a:t>других привредних </a:t>
            </a:r>
            <a:r>
              <a:rPr lang="ru-RU" sz="1600" b="1" dirty="0" smtClean="0">
                <a:cs typeface="Times New Roman" panose="02020603050405020304" pitchFamily="18" charset="0"/>
              </a:rPr>
              <a:t>манифестација</a:t>
            </a:r>
            <a:endParaRPr lang="ru-RU" sz="16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200" b="1" dirty="0" smtClean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Општина</a:t>
            </a:r>
            <a:r>
              <a:rPr lang="ru-RU" sz="1600" b="1" dirty="0" smtClean="0">
                <a:cs typeface="Times New Roman" panose="02020603050405020304" pitchFamily="18" charset="0"/>
              </a:rPr>
              <a:t>, путем својих </a:t>
            </a:r>
            <a:r>
              <a:rPr lang="ru-RU" sz="1600" b="1" dirty="0">
                <a:cs typeface="Times New Roman" panose="02020603050405020304" pitchFamily="18" charset="0"/>
              </a:rPr>
              <a:t>органа, у складу са законом:</a:t>
            </a:r>
          </a:p>
          <a:p>
            <a:r>
              <a:rPr lang="ru-RU" sz="1600" b="1" dirty="0" smtClean="0">
                <a:cs typeface="Times New Roman" panose="02020603050405020304" pitchFamily="18" charset="0"/>
              </a:rPr>
              <a:t>уређује </a:t>
            </a:r>
            <a:r>
              <a:rPr lang="ru-RU" sz="1600" b="1" dirty="0">
                <a:cs typeface="Times New Roman" panose="02020603050405020304" pitchFamily="18" charset="0"/>
              </a:rPr>
              <a:t>и обезбеђује обављање и развој комуналних </a:t>
            </a:r>
            <a:r>
              <a:rPr lang="ru-RU" sz="1600" b="1" dirty="0" smtClean="0">
                <a:cs typeface="Times New Roman" panose="02020603050405020304" pitchFamily="18" charset="0"/>
              </a:rPr>
              <a:t>делатности</a:t>
            </a:r>
            <a:endParaRPr lang="ru-RU" sz="1600" b="1" dirty="0"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cs typeface="Times New Roman" panose="02020603050405020304" pitchFamily="18" charset="0"/>
              </a:rPr>
              <a:t>уређује </a:t>
            </a:r>
            <a:r>
              <a:rPr lang="ru-RU" sz="1600" b="1" dirty="0">
                <a:cs typeface="Times New Roman" panose="02020603050405020304" pitchFamily="18" charset="0"/>
              </a:rPr>
              <a:t>и обезбеђује коришћење грађевинског земљишта и </a:t>
            </a:r>
            <a:r>
              <a:rPr lang="ru-RU" sz="1600" b="1" dirty="0" smtClean="0">
                <a:cs typeface="Times New Roman" panose="02020603050405020304" pitchFamily="18" charset="0"/>
              </a:rPr>
              <a:t>пословног простора</a:t>
            </a:r>
            <a:endParaRPr lang="ru-RU" sz="1600" b="1" dirty="0"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cs typeface="Times New Roman" panose="02020603050405020304" pitchFamily="18" charset="0"/>
              </a:rPr>
              <a:t>стара </a:t>
            </a:r>
            <a:r>
              <a:rPr lang="ru-RU" sz="1600" b="1" dirty="0">
                <a:cs typeface="Times New Roman" panose="02020603050405020304" pitchFamily="18" charset="0"/>
              </a:rPr>
              <a:t>се о задовољавању потреба грађана у области просвете, </a:t>
            </a:r>
            <a:r>
              <a:rPr lang="ru-RU" sz="1600" b="1" dirty="0" smtClean="0">
                <a:cs typeface="Times New Roman" panose="02020603050405020304" pitchFamily="18" charset="0"/>
              </a:rPr>
              <a:t>културе, здравствене </a:t>
            </a:r>
            <a:r>
              <a:rPr lang="ru-RU" sz="1600" b="1" dirty="0">
                <a:cs typeface="Times New Roman" panose="02020603050405020304" pitchFamily="18" charset="0"/>
              </a:rPr>
              <a:t>и социјалне заштите, дечје заштите, спорта и физичке </a:t>
            </a:r>
            <a:r>
              <a:rPr lang="ru-RU" sz="1600" b="1" dirty="0" smtClean="0">
                <a:cs typeface="Times New Roman" panose="02020603050405020304" pitchFamily="18" charset="0"/>
              </a:rPr>
              <a:t>културе</a:t>
            </a:r>
            <a:endParaRPr lang="ru-RU" sz="1600" b="1" dirty="0"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cs typeface="Times New Roman" panose="02020603050405020304" pitchFamily="18" charset="0"/>
              </a:rPr>
              <a:t>стара </a:t>
            </a:r>
            <a:r>
              <a:rPr lang="ru-RU" sz="1600" b="1" dirty="0">
                <a:cs typeface="Times New Roman" panose="02020603050405020304" pitchFamily="18" charset="0"/>
              </a:rPr>
              <a:t>се о заштити животне средине, заштити од елементарних и других </a:t>
            </a:r>
            <a:r>
              <a:rPr lang="ru-RU" sz="1600" b="1" dirty="0" smtClean="0">
                <a:cs typeface="Times New Roman" panose="02020603050405020304" pitchFamily="18" charset="0"/>
              </a:rPr>
              <a:t>непогода</a:t>
            </a:r>
          </a:p>
          <a:p>
            <a:r>
              <a:rPr lang="ru-RU" sz="1600" b="1" dirty="0" smtClean="0">
                <a:cs typeface="Times New Roman" panose="02020603050405020304" pitchFamily="18" charset="0"/>
              </a:rPr>
              <a:t>стара се о заштити</a:t>
            </a:r>
            <a:r>
              <a:rPr lang="ru-RU" sz="1600" b="1" dirty="0">
                <a:cs typeface="Times New Roman" panose="02020603050405020304" pitchFamily="18" charset="0"/>
              </a:rPr>
              <a:t>, унапређењу и </a:t>
            </a:r>
            <a:r>
              <a:rPr lang="ru-RU" sz="1600" b="1" dirty="0" smtClean="0">
                <a:cs typeface="Times New Roman" panose="02020603050405020304" pitchFamily="18" charset="0"/>
              </a:rPr>
              <a:t>коришћењу пољопривредног земљишта</a:t>
            </a:r>
            <a:endParaRPr lang="ru-RU" sz="16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0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/>
              <a:t>ОСНОВНИ ЗАКОНИ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18457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>
                <a:cs typeface="Times New Roman" pitchFamily="18" charset="0"/>
              </a:rPr>
              <a:t>Законски </a:t>
            </a:r>
            <a:r>
              <a:rPr lang="ru-RU" sz="1600" b="1" dirty="0">
                <a:cs typeface="Times New Roman" pitchFamily="18" charset="0"/>
              </a:rPr>
              <a:t>сет представља скоро целовит систем еколошког </a:t>
            </a:r>
            <a:r>
              <a:rPr lang="ru-RU" sz="1600" b="1" dirty="0" smtClean="0">
                <a:cs typeface="Times New Roman" pitchFamily="18" charset="0"/>
              </a:rPr>
              <a:t>законодавства у Србији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" b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>
                <a:cs typeface="Times New Roman" pitchFamily="18" charset="0"/>
              </a:rPr>
              <a:t>На </a:t>
            </a:r>
            <a:r>
              <a:rPr lang="ru-RU" sz="1600" b="1" dirty="0">
                <a:cs typeface="Times New Roman" pitchFamily="18" charset="0"/>
              </a:rPr>
              <a:t>снагу </a:t>
            </a:r>
            <a:r>
              <a:rPr lang="ru-RU" sz="1600" b="1" dirty="0" smtClean="0">
                <a:cs typeface="Times New Roman" pitchFamily="18" charset="0"/>
              </a:rPr>
              <a:t>ступили </a:t>
            </a:r>
            <a:r>
              <a:rPr lang="ru-RU" sz="1600" b="1" dirty="0">
                <a:cs typeface="Times New Roman" pitchFamily="18" charset="0"/>
              </a:rPr>
              <a:t>истог дана, 29. децембра 2004. године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" b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>
                <a:cs typeface="Times New Roman" pitchFamily="18" charset="0"/>
              </a:rPr>
              <a:t>ЦИЉ - да успостави систем управљања животном средином и обезбеде заштиту од деградације  и нару</a:t>
            </a:r>
            <a:r>
              <a:rPr lang="sr-Cyrl-CS" sz="1600" b="1" dirty="0" smtClean="0">
                <a:cs typeface="Times New Roman" pitchFamily="18" charset="0"/>
              </a:rPr>
              <a:t>ш</a:t>
            </a:r>
            <a:r>
              <a:rPr lang="ru-RU" sz="1600" b="1" dirty="0" smtClean="0">
                <a:cs typeface="Times New Roman" pitchFamily="18" charset="0"/>
              </a:rPr>
              <a:t>авања  природне равнотеже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" b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b="1" dirty="0" smtClean="0">
                <a:cs typeface="Times New Roman" pitchFamily="18" charset="0"/>
              </a:rPr>
              <a:t>Њима се обезбеђују:</a:t>
            </a:r>
            <a:endParaRPr lang="sr-Cyrl-CS" sz="1600" b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мере и услови заштите животне средине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праћење стања животне средине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информисање и учешће јавности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економски инструмент</a:t>
            </a:r>
            <a:r>
              <a:rPr lang="sr-Cyrl-CS" sz="1600" b="1" dirty="0" smtClean="0">
                <a:cs typeface="Times New Roman" pitchFamily="18" charset="0"/>
              </a:rPr>
              <a:t>и</a:t>
            </a:r>
            <a:endParaRPr lang="ru-RU" sz="1600" b="1" dirty="0" smtClean="0"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одговорност за загађивање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инспекцијски надзор над применом прописа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ru-RU" sz="1600" b="1" dirty="0" smtClean="0">
                <a:cs typeface="Times New Roman" pitchFamily="18" charset="0"/>
              </a:rPr>
              <a:t>санкције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800" b="1" dirty="0" smtClean="0">
              <a:cs typeface="Times New Roman" pitchFamily="18" charset="0"/>
            </a:endParaRPr>
          </a:p>
          <a:p>
            <a:pPr algn="ctr">
              <a:lnSpc>
                <a:spcPct val="120000"/>
              </a:lnSpc>
              <a:buFont typeface="+mj-lt"/>
              <a:buAutoNum type="arabicPeriod"/>
            </a:pPr>
            <a:r>
              <a:rPr lang="sr-Cyrl-CS" sz="1600" b="1" dirty="0" smtClean="0">
                <a:solidFill>
                  <a:srgbClr val="FF0000"/>
                </a:solidFill>
                <a:cs typeface="Times New Roman" pitchFamily="18" charset="0"/>
              </a:rPr>
              <a:t>Закон о заштити животне средине </a:t>
            </a:r>
          </a:p>
          <a:p>
            <a:pPr algn="ctr">
              <a:lnSpc>
                <a:spcPct val="120000"/>
              </a:lnSpc>
              <a:buFont typeface="+mj-lt"/>
              <a:buAutoNum type="arabicPeriod"/>
            </a:pPr>
            <a:r>
              <a:rPr lang="sr-Cyrl-CS" sz="1600" b="1" dirty="0" smtClean="0">
                <a:solidFill>
                  <a:srgbClr val="FF0000"/>
                </a:solidFill>
                <a:cs typeface="Times New Roman" pitchFamily="18" charset="0"/>
              </a:rPr>
              <a:t>Закон о процени утицаја на животну средину </a:t>
            </a:r>
          </a:p>
          <a:p>
            <a:pPr algn="ctr">
              <a:lnSpc>
                <a:spcPct val="120000"/>
              </a:lnSpc>
              <a:buFont typeface="+mj-lt"/>
              <a:buAutoNum type="arabicPeriod"/>
            </a:pPr>
            <a:r>
              <a:rPr lang="sr-Cyrl-CS" sz="1600" b="1" dirty="0" smtClean="0">
                <a:solidFill>
                  <a:srgbClr val="FF0000"/>
                </a:solidFill>
                <a:cs typeface="Times New Roman" pitchFamily="18" charset="0"/>
              </a:rPr>
              <a:t>Закон о стратешкој процени утицаја на животну средину </a:t>
            </a:r>
          </a:p>
          <a:p>
            <a:pPr algn="ctr">
              <a:lnSpc>
                <a:spcPct val="120000"/>
              </a:lnSpc>
              <a:buFont typeface="+mj-lt"/>
              <a:buAutoNum type="arabicPeriod"/>
            </a:pPr>
            <a:r>
              <a:rPr lang="sr-Cyrl-CS" sz="1600" b="1" dirty="0" smtClean="0">
                <a:solidFill>
                  <a:srgbClr val="FF0000"/>
                </a:solidFill>
                <a:cs typeface="Times New Roman" pitchFamily="18" charset="0"/>
              </a:rPr>
              <a:t>Закон о интегрисаном спречавању и контроли загађивања животне средине</a:t>
            </a:r>
            <a:endParaRPr lang="sr-Cyrl-CS" sz="1600" b="1" u="sng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61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/>
              <a:t>ПОСЕБНИ </a:t>
            </a:r>
            <a:r>
              <a:rPr lang="sr-Cyrl-CS" sz="2800" b="1" dirty="0" smtClean="0"/>
              <a:t>ЗАКОНИ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12776"/>
            <a:ext cx="7416824" cy="518457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600" b="1" dirty="0" err="1"/>
              <a:t>Осим</a:t>
            </a:r>
            <a:r>
              <a:rPr lang="en-US" sz="1600" b="1" dirty="0"/>
              <a:t> </a:t>
            </a:r>
            <a:r>
              <a:rPr lang="sr-Cyrl-RS" sz="1600" b="1" dirty="0" smtClean="0"/>
              <a:t>основних</a:t>
            </a:r>
            <a:r>
              <a:rPr lang="en-US" sz="1600" b="1" dirty="0" smtClean="0"/>
              <a:t>, </a:t>
            </a:r>
            <a:r>
              <a:rPr lang="sr-Cyrl-RS" sz="1600" b="1" dirty="0" smtClean="0"/>
              <a:t>2009. године </a:t>
            </a:r>
            <a:r>
              <a:rPr lang="en-US" sz="1600" b="1" dirty="0" err="1" smtClean="0"/>
              <a:t>усвојен</a:t>
            </a:r>
            <a:r>
              <a:rPr lang="en-US" sz="1600" b="1" dirty="0" smtClean="0"/>
              <a:t> </a:t>
            </a:r>
            <a:r>
              <a:rPr lang="sr-Cyrl-RS" sz="1600" b="1" dirty="0" smtClean="0"/>
              <a:t>је </a:t>
            </a:r>
            <a:r>
              <a:rPr lang="en-US" sz="1600" b="1" dirty="0" smtClean="0"/>
              <a:t>и </a:t>
            </a:r>
            <a:r>
              <a:rPr lang="en-US" sz="1600" b="1" dirty="0" err="1"/>
              <a:t>сет</a:t>
            </a:r>
            <a:r>
              <a:rPr lang="en-US" sz="1600" b="1" dirty="0"/>
              <a:t> </a:t>
            </a:r>
            <a:r>
              <a:rPr lang="en-US" sz="1600" b="1" dirty="0" err="1" smtClean="0"/>
              <a:t>закона</a:t>
            </a:r>
            <a:r>
              <a:rPr lang="en-US" sz="1600" b="1" dirty="0" smtClean="0"/>
              <a:t> </a:t>
            </a:r>
            <a:r>
              <a:rPr lang="en-US" sz="1600" b="1" dirty="0" err="1"/>
              <a:t>који</a:t>
            </a:r>
            <a:r>
              <a:rPr lang="en-US" sz="1600" b="1" dirty="0"/>
              <a:t> </a:t>
            </a:r>
            <a:r>
              <a:rPr lang="en-US" sz="1600" b="1" dirty="0" err="1"/>
              <a:t>би</a:t>
            </a:r>
            <a:r>
              <a:rPr lang="en-US" sz="1600" b="1" dirty="0"/>
              <a:t> </a:t>
            </a:r>
            <a:r>
              <a:rPr lang="en-US" sz="1600" b="1" dirty="0" err="1" smtClean="0"/>
              <a:t>требало</a:t>
            </a:r>
            <a:r>
              <a:rPr lang="sr-Cyrl-RS" sz="1600" b="1" dirty="0" smtClean="0"/>
              <a:t> </a:t>
            </a:r>
            <a:r>
              <a:rPr lang="en-US" sz="1600" b="1" dirty="0" err="1" smtClean="0"/>
              <a:t>да</a:t>
            </a:r>
            <a:r>
              <a:rPr lang="en-US" sz="1600" b="1" dirty="0" smtClean="0"/>
              <a:t> </a:t>
            </a:r>
            <a:r>
              <a:rPr lang="sr-Cyrl-RS" sz="1600" b="1" dirty="0" smtClean="0"/>
              <a:t>заокруже правни систем у области заштите животне средине</a:t>
            </a:r>
          </a:p>
          <a:p>
            <a:pPr>
              <a:spcBef>
                <a:spcPts val="600"/>
              </a:spcBef>
            </a:pPr>
            <a:endParaRPr lang="sr-Cyrl-RS" sz="1600" b="1" dirty="0" smtClean="0"/>
          </a:p>
          <a:p>
            <a:pPr>
              <a:spcBef>
                <a:spcPts val="600"/>
              </a:spcBef>
            </a:pPr>
            <a:r>
              <a:rPr lang="sr-Cyrl-RS" sz="1600" b="1" dirty="0" smtClean="0"/>
              <a:t>Они </a:t>
            </a:r>
            <a:r>
              <a:rPr lang="en-US" sz="1600" b="1" dirty="0" err="1" smtClean="0"/>
              <a:t>регулишу</a:t>
            </a:r>
            <a:r>
              <a:rPr lang="en-US" sz="1600" b="1" dirty="0" smtClean="0"/>
              <a:t> </a:t>
            </a:r>
            <a:r>
              <a:rPr lang="en-US" sz="1600" b="1" dirty="0" err="1"/>
              <a:t>заштиту</a:t>
            </a:r>
            <a:r>
              <a:rPr lang="en-US" sz="1600" b="1" dirty="0"/>
              <a:t> </a:t>
            </a:r>
            <a:r>
              <a:rPr lang="sr-Cyrl-RS" sz="1600" b="1" dirty="0" smtClean="0"/>
              <a:t>појединих вредности и добара - </a:t>
            </a:r>
            <a:r>
              <a:rPr lang="en-US" sz="1600" b="1" dirty="0" err="1" smtClean="0"/>
              <a:t>заштиту</a:t>
            </a:r>
            <a:r>
              <a:rPr lang="en-US" sz="1600" b="1" dirty="0" smtClean="0"/>
              <a:t> </a:t>
            </a:r>
            <a:r>
              <a:rPr lang="en-US" sz="1600" b="1" dirty="0" err="1"/>
              <a:t>ваздуха</a:t>
            </a:r>
            <a:r>
              <a:rPr lang="en-US" sz="1600" b="1" dirty="0" smtClean="0"/>
              <a:t>,</a:t>
            </a:r>
            <a:r>
              <a:rPr lang="sr-Cyrl-RS" sz="1600" b="1" dirty="0" smtClean="0"/>
              <a:t> </a:t>
            </a:r>
            <a:r>
              <a:rPr lang="en-US" sz="1600" b="1" dirty="0" err="1" smtClean="0"/>
              <a:t>заштиту</a:t>
            </a:r>
            <a:r>
              <a:rPr lang="en-US" sz="1600" b="1" dirty="0" smtClean="0"/>
              <a:t> </a:t>
            </a:r>
            <a:r>
              <a:rPr lang="en-US" sz="1600" b="1" dirty="0" err="1"/>
              <a:t>природе</a:t>
            </a:r>
            <a:r>
              <a:rPr lang="en-US" sz="1600" b="1" dirty="0"/>
              <a:t>, </a:t>
            </a:r>
            <a:r>
              <a:rPr lang="en-US" sz="1600" b="1" dirty="0" err="1"/>
              <a:t>заштиту</a:t>
            </a:r>
            <a:r>
              <a:rPr lang="en-US" sz="1600" b="1" dirty="0"/>
              <a:t> </a:t>
            </a:r>
            <a:r>
              <a:rPr lang="en-US" sz="1600" b="1" dirty="0" err="1"/>
              <a:t>од</a:t>
            </a:r>
            <a:r>
              <a:rPr lang="en-US" sz="1600" b="1" dirty="0"/>
              <a:t> </a:t>
            </a:r>
            <a:r>
              <a:rPr lang="en-US" sz="1600" b="1" dirty="0" err="1"/>
              <a:t>буке</a:t>
            </a:r>
            <a:r>
              <a:rPr lang="en-US" sz="1600" b="1" dirty="0"/>
              <a:t> у </a:t>
            </a:r>
            <a:r>
              <a:rPr lang="en-US" sz="1600" b="1" dirty="0" err="1"/>
              <a:t>животној</a:t>
            </a:r>
            <a:r>
              <a:rPr lang="en-US" sz="1600" b="1" dirty="0"/>
              <a:t> </a:t>
            </a:r>
            <a:r>
              <a:rPr lang="en-US" sz="1600" b="1" dirty="0" err="1"/>
              <a:t>средини</a:t>
            </a:r>
            <a:r>
              <a:rPr lang="en-US" sz="1600" b="1" dirty="0"/>
              <a:t>, </a:t>
            </a:r>
            <a:r>
              <a:rPr lang="en-US" sz="1600" b="1" dirty="0" err="1"/>
              <a:t>хемикалије</a:t>
            </a:r>
            <a:r>
              <a:rPr lang="en-US" sz="1600" b="1" dirty="0"/>
              <a:t>, </a:t>
            </a:r>
            <a:r>
              <a:rPr lang="en-US" sz="1600" b="1" dirty="0" err="1"/>
              <a:t>биоцидне</a:t>
            </a:r>
            <a:r>
              <a:rPr lang="en-US" sz="1600" b="1" dirty="0"/>
              <a:t> </a:t>
            </a:r>
            <a:r>
              <a:rPr lang="en-US" sz="1600" b="1" dirty="0" err="1"/>
              <a:t>производе</a:t>
            </a:r>
            <a:r>
              <a:rPr lang="en-US" sz="1600" b="1" dirty="0" smtClean="0"/>
              <a:t>,</a:t>
            </a:r>
            <a:r>
              <a:rPr lang="sr-Cyrl-RS" sz="1600" b="1" dirty="0" smtClean="0"/>
              <a:t> </a:t>
            </a:r>
            <a:r>
              <a:rPr lang="en-US" sz="1600" b="1" dirty="0" err="1" smtClean="0"/>
              <a:t>управљање</a:t>
            </a:r>
            <a:r>
              <a:rPr lang="en-US" sz="1600" b="1" dirty="0" smtClean="0"/>
              <a:t> </a:t>
            </a:r>
            <a:r>
              <a:rPr lang="en-US" sz="1600" b="1" dirty="0" err="1"/>
              <a:t>отпадом</a:t>
            </a:r>
            <a:r>
              <a:rPr lang="en-US" sz="1600" b="1" dirty="0"/>
              <a:t>, </a:t>
            </a:r>
            <a:r>
              <a:rPr lang="en-US" sz="1600" b="1" dirty="0" err="1"/>
              <a:t>амбалажни</a:t>
            </a:r>
            <a:r>
              <a:rPr lang="en-US" sz="1600" b="1" dirty="0"/>
              <a:t> </a:t>
            </a:r>
            <a:r>
              <a:rPr lang="en-US" sz="1600" b="1" dirty="0" err="1"/>
              <a:t>отпад</a:t>
            </a:r>
            <a:r>
              <a:rPr lang="en-US" sz="1600" b="1" dirty="0"/>
              <a:t>, </a:t>
            </a:r>
            <a:r>
              <a:rPr lang="en-US" sz="1600" b="1" dirty="0" err="1"/>
              <a:t>као</a:t>
            </a:r>
            <a:r>
              <a:rPr lang="en-US" sz="1600" b="1" dirty="0"/>
              <a:t> и </a:t>
            </a:r>
            <a:r>
              <a:rPr lang="en-US" sz="1600" b="1" dirty="0" err="1"/>
              <a:t>забрану</a:t>
            </a:r>
            <a:r>
              <a:rPr lang="en-US" sz="1600" b="1" dirty="0"/>
              <a:t> </a:t>
            </a:r>
            <a:r>
              <a:rPr lang="en-US" sz="1600" b="1" dirty="0" err="1"/>
              <a:t>развоја</a:t>
            </a:r>
            <a:r>
              <a:rPr lang="en-US" sz="1600" b="1" dirty="0"/>
              <a:t>, </a:t>
            </a:r>
            <a:r>
              <a:rPr lang="en-US" sz="1600" b="1" dirty="0" err="1"/>
              <a:t>производње</a:t>
            </a:r>
            <a:r>
              <a:rPr lang="en-US" sz="1600" b="1" dirty="0" smtClean="0"/>
              <a:t>,</a:t>
            </a:r>
            <a:r>
              <a:rPr lang="sr-Cyrl-RS" sz="1600" b="1" dirty="0" smtClean="0"/>
              <a:t> </a:t>
            </a:r>
            <a:r>
              <a:rPr lang="en-US" sz="1600" b="1" dirty="0" err="1" smtClean="0"/>
              <a:t>складиштења</a:t>
            </a:r>
            <a:r>
              <a:rPr lang="en-US" sz="1600" b="1" dirty="0" smtClean="0"/>
              <a:t> </a:t>
            </a:r>
            <a:r>
              <a:rPr lang="en-US" sz="1600" b="1" dirty="0"/>
              <a:t>и </a:t>
            </a:r>
            <a:r>
              <a:rPr lang="en-US" sz="1600" b="1" dirty="0" err="1"/>
              <a:t>употребе</a:t>
            </a:r>
            <a:r>
              <a:rPr lang="en-US" sz="1600" b="1" dirty="0"/>
              <a:t> </a:t>
            </a:r>
            <a:r>
              <a:rPr lang="en-US" sz="1600" b="1" dirty="0" err="1"/>
              <a:t>хемијског</a:t>
            </a:r>
            <a:r>
              <a:rPr lang="en-US" sz="1600" b="1" dirty="0"/>
              <a:t> </a:t>
            </a:r>
            <a:r>
              <a:rPr lang="en-US" sz="1600" b="1" dirty="0" err="1"/>
              <a:t>оружја</a:t>
            </a:r>
            <a:r>
              <a:rPr lang="en-US" sz="1600" b="1" dirty="0"/>
              <a:t> и </a:t>
            </a:r>
            <a:r>
              <a:rPr lang="en-US" sz="1600" b="1" dirty="0" err="1"/>
              <a:t>његово</a:t>
            </a:r>
            <a:r>
              <a:rPr lang="en-US" sz="1600" b="1" dirty="0"/>
              <a:t> </a:t>
            </a:r>
            <a:r>
              <a:rPr lang="en-US" sz="1600" b="1" dirty="0" err="1"/>
              <a:t>уништавање</a:t>
            </a:r>
            <a:r>
              <a:rPr lang="en-US" sz="1600" b="1" dirty="0" smtClean="0"/>
              <a:t>.</a:t>
            </a:r>
            <a:r>
              <a:rPr lang="sr-Cyrl-RS" sz="1600" b="1" dirty="0" smtClean="0"/>
              <a:t>..</a:t>
            </a:r>
            <a:endParaRPr lang="en-US" sz="1600" b="1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sr-Cyrl-CS" sz="1600" b="1" u="sng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r-Cyrl-CS" sz="1600" b="1" dirty="0" smtClean="0">
                <a:solidFill>
                  <a:srgbClr val="000000"/>
                </a:solidFill>
              </a:rPr>
              <a:t>Закон о заштити природе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r-Cyrl-CS" sz="1600" b="1" dirty="0" smtClean="0">
                <a:solidFill>
                  <a:srgbClr val="000000"/>
                </a:solidFill>
              </a:rPr>
              <a:t>Закон о заштити ваздуха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r-Cyrl-CS" sz="1600" b="1" dirty="0" smtClean="0">
                <a:solidFill>
                  <a:srgbClr val="000000"/>
                </a:solidFill>
              </a:rPr>
              <a:t>Закон о водама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r-Cyrl-CS" sz="1600" b="1" dirty="0" smtClean="0">
                <a:solidFill>
                  <a:srgbClr val="000000"/>
                </a:solidFill>
              </a:rPr>
              <a:t>Закон о управљању отпадом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r-Cyrl-CS" sz="1600" b="1" dirty="0" smtClean="0">
                <a:solidFill>
                  <a:srgbClr val="000000"/>
                </a:solidFill>
              </a:rPr>
              <a:t>Закон о заштити од буке у животној средини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sr-Cyrl-CS" sz="1600" b="1" dirty="0" smtClean="0">
                <a:solidFill>
                  <a:srgbClr val="000000"/>
                </a:solidFill>
              </a:rPr>
              <a:t>...</a:t>
            </a:r>
            <a:endParaRPr lang="sr-Cyrl-CS" sz="1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6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/>
              <a:t>ПОСЕБНИ </a:t>
            </a:r>
            <a:r>
              <a:rPr lang="sr-Cyrl-CS" sz="2800" b="1" dirty="0" smtClean="0"/>
              <a:t>ЗАКОНИ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56792"/>
            <a:ext cx="7488832" cy="518457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sr-Cyrl-RS" sz="1600" b="1" dirty="0" smtClean="0"/>
              <a:t>Поједини закони имају посебну улогу да </a:t>
            </a:r>
            <a:r>
              <a:rPr lang="en-US" sz="1600" b="1" dirty="0" err="1" smtClean="0"/>
              <a:t>допринесу</a:t>
            </a:r>
            <a:r>
              <a:rPr lang="en-US" sz="1600" b="1" dirty="0" smtClean="0"/>
              <a:t> </a:t>
            </a:r>
            <a:r>
              <a:rPr lang="sr-Cyrl-RS" sz="1600" b="1" dirty="0" smtClean="0"/>
              <a:t> х</a:t>
            </a:r>
            <a:r>
              <a:rPr lang="en-US" sz="1600" b="1" dirty="0" err="1" smtClean="0"/>
              <a:t>армонизацији</a:t>
            </a:r>
            <a:r>
              <a:rPr lang="en-US" sz="1600" b="1" dirty="0" smtClean="0"/>
              <a:t> </a:t>
            </a:r>
            <a:r>
              <a:rPr lang="en-US" sz="1600" b="1" dirty="0" err="1"/>
              <a:t>наших</a:t>
            </a:r>
            <a:r>
              <a:rPr lang="en-US" sz="1600" b="1" dirty="0"/>
              <a:t> </a:t>
            </a:r>
            <a:r>
              <a:rPr lang="en-US" sz="1600" b="1" dirty="0" err="1"/>
              <a:t>прописа</a:t>
            </a:r>
            <a:r>
              <a:rPr lang="en-US" sz="1600" b="1" dirty="0"/>
              <a:t> </a:t>
            </a:r>
            <a:r>
              <a:rPr lang="en-US" sz="1600" b="1" dirty="0" err="1"/>
              <a:t>са</a:t>
            </a:r>
            <a:r>
              <a:rPr lang="en-US" sz="1600" b="1" dirty="0"/>
              <a:t> </a:t>
            </a:r>
            <a:r>
              <a:rPr lang="en-US" sz="1600" b="1" dirty="0" err="1"/>
              <a:t>европским</a:t>
            </a:r>
            <a:r>
              <a:rPr lang="en-US" sz="1600" b="1" dirty="0"/>
              <a:t> </a:t>
            </a:r>
            <a:r>
              <a:rPr lang="en-US" sz="1600" b="1" dirty="0" err="1"/>
              <a:t>стандардима</a:t>
            </a:r>
            <a:r>
              <a:rPr lang="en-US" sz="1600" b="1" dirty="0"/>
              <a:t> у </a:t>
            </a:r>
            <a:r>
              <a:rPr lang="en-US" sz="1600" b="1" dirty="0" err="1" smtClean="0"/>
              <a:t>области</a:t>
            </a:r>
            <a:r>
              <a:rPr lang="sr-Cyrl-RS" sz="1600" b="1" dirty="0" smtClean="0"/>
              <a:t> заштите животне средине</a:t>
            </a:r>
          </a:p>
          <a:p>
            <a:pPr>
              <a:spcBef>
                <a:spcPts val="600"/>
              </a:spcBef>
            </a:pPr>
            <a:endParaRPr lang="sr-Cyrl-RS" sz="1600" b="1" dirty="0" smtClean="0"/>
          </a:p>
          <a:p>
            <a:r>
              <a:rPr lang="sr-Cyrl-RS" sz="1600" b="1" i="1" dirty="0" smtClean="0"/>
              <a:t>Нпр. </a:t>
            </a:r>
            <a:r>
              <a:rPr lang="en-US" sz="1600" b="1" dirty="0" err="1" smtClean="0">
                <a:solidFill>
                  <a:srgbClr val="FF0000"/>
                </a:solidFill>
              </a:rPr>
              <a:t>Закон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>
                <a:solidFill>
                  <a:srgbClr val="FF0000"/>
                </a:solidFill>
              </a:rPr>
              <a:t>о </a:t>
            </a:r>
            <a:r>
              <a:rPr lang="en-US" sz="1600" b="1" dirty="0" err="1">
                <a:solidFill>
                  <a:srgbClr val="FF0000"/>
                </a:solidFill>
              </a:rPr>
              <a:t>потврђивању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Конвенције</a:t>
            </a:r>
            <a:r>
              <a:rPr lang="en-US" sz="1600" b="1" dirty="0">
                <a:solidFill>
                  <a:srgbClr val="FF0000"/>
                </a:solidFill>
              </a:rPr>
              <a:t> о </a:t>
            </a:r>
            <a:r>
              <a:rPr lang="en-US" sz="1600" b="1" dirty="0" err="1">
                <a:solidFill>
                  <a:srgbClr val="FF0000"/>
                </a:solidFill>
              </a:rPr>
              <a:t>доступности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информација</a:t>
            </a:r>
            <a:r>
              <a:rPr lang="en-US" sz="1600" b="1" dirty="0" smtClean="0">
                <a:solidFill>
                  <a:srgbClr val="FF0000"/>
                </a:solidFill>
              </a:rPr>
              <a:t>,</a:t>
            </a:r>
            <a:r>
              <a:rPr lang="sr-Cyrl-R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учешћу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јавности</a:t>
            </a:r>
            <a:r>
              <a:rPr lang="en-US" sz="1600" b="1" dirty="0">
                <a:solidFill>
                  <a:srgbClr val="FF0000"/>
                </a:solidFill>
              </a:rPr>
              <a:t> у </a:t>
            </a:r>
            <a:r>
              <a:rPr lang="en-US" sz="1600" b="1" dirty="0" err="1">
                <a:solidFill>
                  <a:srgbClr val="FF0000"/>
                </a:solidFill>
              </a:rPr>
              <a:t>доношењу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одлука</a:t>
            </a:r>
            <a:r>
              <a:rPr lang="en-US" sz="1600" b="1" dirty="0">
                <a:solidFill>
                  <a:srgbClr val="FF0000"/>
                </a:solidFill>
              </a:rPr>
              <a:t> и </a:t>
            </a:r>
            <a:r>
              <a:rPr lang="en-US" sz="1600" b="1" dirty="0" err="1">
                <a:solidFill>
                  <a:srgbClr val="FF0000"/>
                </a:solidFill>
              </a:rPr>
              <a:t>праву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на</a:t>
            </a:r>
            <a:r>
              <a:rPr lang="en-US" sz="1600" b="1" dirty="0">
                <a:solidFill>
                  <a:srgbClr val="FF0000"/>
                </a:solidFill>
              </a:rPr>
              <a:t> „</a:t>
            </a:r>
            <a:r>
              <a:rPr lang="en-US" sz="1600" b="1" dirty="0" err="1">
                <a:solidFill>
                  <a:srgbClr val="FF0000"/>
                </a:solidFill>
              </a:rPr>
              <a:t>приступ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правди</a:t>
            </a:r>
            <a:r>
              <a:rPr lang="en-US" sz="1600" b="1" dirty="0">
                <a:solidFill>
                  <a:srgbClr val="FF0000"/>
                </a:solidFill>
              </a:rPr>
              <a:t>“ (</a:t>
            </a:r>
            <a:r>
              <a:rPr lang="en-US" sz="1600" b="1" dirty="0" err="1" smtClean="0">
                <a:solidFill>
                  <a:srgbClr val="FF0000"/>
                </a:solidFill>
              </a:rPr>
              <a:t>правна</a:t>
            </a:r>
            <a:r>
              <a:rPr lang="sr-Cyrl-R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заштита</a:t>
            </a:r>
            <a:r>
              <a:rPr lang="en-US" sz="1600" b="1" dirty="0">
                <a:solidFill>
                  <a:srgbClr val="FF0000"/>
                </a:solidFill>
              </a:rPr>
              <a:t>) у </a:t>
            </a:r>
            <a:r>
              <a:rPr lang="en-US" sz="1600" b="1" dirty="0" err="1">
                <a:solidFill>
                  <a:srgbClr val="FF0000"/>
                </a:solidFill>
              </a:rPr>
              <a:t>питањима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животне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средине</a:t>
            </a:r>
            <a:endParaRPr lang="sr-Cyrl-RS" sz="1600" b="1" dirty="0" smtClean="0">
              <a:solidFill>
                <a:srgbClr val="FF0000"/>
              </a:solidFill>
            </a:endParaRPr>
          </a:p>
          <a:p>
            <a:endParaRPr lang="sr-Cyrl-RS" sz="1600" b="1" dirty="0" smtClean="0"/>
          </a:p>
          <a:p>
            <a:r>
              <a:rPr lang="sr-Cyrl-RS" sz="1600" b="1" dirty="0" smtClean="0"/>
              <a:t>Донет 2009. године</a:t>
            </a:r>
          </a:p>
          <a:p>
            <a:endParaRPr lang="sr-Cyrl-RS" sz="1600" b="1" dirty="0" smtClean="0"/>
          </a:p>
          <a:p>
            <a:r>
              <a:rPr lang="en-US" sz="1600" b="1" dirty="0" err="1" smtClean="0"/>
              <a:t>Реч</a:t>
            </a:r>
            <a:r>
              <a:rPr lang="en-US" sz="1600" b="1" dirty="0" smtClean="0"/>
              <a:t> </a:t>
            </a:r>
            <a:r>
              <a:rPr lang="en-US" sz="1600" b="1" dirty="0" err="1"/>
              <a:t>је</a:t>
            </a:r>
            <a:r>
              <a:rPr lang="en-US" sz="1600" b="1" dirty="0"/>
              <a:t> о </a:t>
            </a:r>
            <a:r>
              <a:rPr lang="sr-Cyrl-RS" sz="1600" b="1" dirty="0" smtClean="0">
                <a:solidFill>
                  <a:srgbClr val="FF0000"/>
                </a:solidFill>
              </a:rPr>
              <a:t>ратификацији </a:t>
            </a:r>
            <a:r>
              <a:rPr lang="en-US" sz="1600" b="1" dirty="0" err="1" smtClean="0">
                <a:solidFill>
                  <a:srgbClr val="FF0000"/>
                </a:solidFill>
              </a:rPr>
              <a:t>Архуск</a:t>
            </a:r>
            <a:r>
              <a:rPr lang="sr-Cyrl-RS" sz="1600" b="1" dirty="0" smtClean="0">
                <a:solidFill>
                  <a:srgbClr val="FF0000"/>
                </a:solidFill>
              </a:rPr>
              <a:t>е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конвенциј</a:t>
            </a:r>
            <a:r>
              <a:rPr lang="sr-Cyrl-RS" sz="1600" b="1" dirty="0" smtClean="0">
                <a:solidFill>
                  <a:srgbClr val="FF0000"/>
                </a:solidFill>
              </a:rPr>
              <a:t>е</a:t>
            </a:r>
            <a:r>
              <a:rPr lang="en-US" sz="1600" b="1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/>
              <a:t>која</a:t>
            </a:r>
            <a:r>
              <a:rPr lang="sr-Cyrl-RS" sz="1600" b="1" dirty="0" smtClean="0"/>
              <a:t> </a:t>
            </a:r>
            <a:r>
              <a:rPr lang="en-US" sz="1600" b="1" dirty="0" err="1" smtClean="0"/>
              <a:t>дефинише</a:t>
            </a:r>
            <a:r>
              <a:rPr lang="en-US" sz="1600" b="1" dirty="0" smtClean="0"/>
              <a:t> </a:t>
            </a:r>
            <a:r>
              <a:rPr lang="en-US" sz="1600" b="1" dirty="0" err="1"/>
              <a:t>поступак</a:t>
            </a:r>
            <a:r>
              <a:rPr lang="en-US" sz="1600" b="1" dirty="0"/>
              <a:t> </a:t>
            </a:r>
            <a:r>
              <a:rPr lang="en-US" sz="1600" b="1" dirty="0" err="1"/>
              <a:t>учешћа</a:t>
            </a:r>
            <a:r>
              <a:rPr lang="en-US" sz="1600" b="1" dirty="0"/>
              <a:t> </a:t>
            </a:r>
            <a:r>
              <a:rPr lang="en-US" sz="1600" b="1" dirty="0" err="1"/>
              <a:t>јавности</a:t>
            </a:r>
            <a:r>
              <a:rPr lang="en-US" sz="1600" b="1" dirty="0"/>
              <a:t> у </a:t>
            </a:r>
            <a:r>
              <a:rPr lang="en-US" sz="1600" b="1" dirty="0" err="1"/>
              <a:t>доношењу</a:t>
            </a:r>
            <a:r>
              <a:rPr lang="en-US" sz="1600" b="1" dirty="0"/>
              <a:t> </a:t>
            </a:r>
            <a:r>
              <a:rPr lang="en-US" sz="1600" b="1" dirty="0" err="1"/>
              <a:t>одлука</a:t>
            </a:r>
            <a:r>
              <a:rPr lang="en-US" sz="1600" b="1" dirty="0"/>
              <a:t> </a:t>
            </a:r>
            <a:r>
              <a:rPr lang="en-US" sz="1600" b="1" dirty="0" err="1"/>
              <a:t>које</a:t>
            </a:r>
            <a:r>
              <a:rPr lang="en-US" sz="1600" b="1" dirty="0"/>
              <a:t> </a:t>
            </a:r>
            <a:r>
              <a:rPr lang="en-US" sz="1600" b="1" dirty="0" err="1"/>
              <a:t>могу</a:t>
            </a:r>
            <a:r>
              <a:rPr lang="en-US" sz="1600" b="1" dirty="0"/>
              <a:t> </a:t>
            </a:r>
            <a:r>
              <a:rPr lang="en-US" sz="1600" b="1" dirty="0" err="1" smtClean="0"/>
              <a:t>имати</a:t>
            </a:r>
            <a:r>
              <a:rPr lang="sr-Cyrl-RS" sz="1600" b="1" dirty="0" smtClean="0"/>
              <a:t> </a:t>
            </a:r>
            <a:r>
              <a:rPr lang="en-US" sz="1600" b="1" dirty="0" err="1" smtClean="0"/>
              <a:t>утицај</a:t>
            </a:r>
            <a:r>
              <a:rPr lang="en-US" sz="1600" b="1" dirty="0" smtClean="0"/>
              <a:t> </a:t>
            </a:r>
            <a:r>
              <a:rPr lang="en-US" sz="1600" b="1" dirty="0" err="1"/>
              <a:t>на</a:t>
            </a:r>
            <a:r>
              <a:rPr lang="en-US" sz="1600" b="1" dirty="0"/>
              <a:t> </a:t>
            </a:r>
            <a:r>
              <a:rPr lang="en-US" sz="1600" b="1" dirty="0" err="1"/>
              <a:t>животну</a:t>
            </a:r>
            <a:r>
              <a:rPr lang="en-US" sz="1600" b="1" dirty="0"/>
              <a:t> </a:t>
            </a:r>
            <a:r>
              <a:rPr lang="en-US" sz="1600" b="1" dirty="0" err="1"/>
              <a:t>средину</a:t>
            </a:r>
            <a:r>
              <a:rPr lang="en-US" sz="1600" b="1" dirty="0"/>
              <a:t> и </a:t>
            </a:r>
            <a:r>
              <a:rPr lang="en-US" sz="1600" b="1" dirty="0" err="1"/>
              <a:t>обавезује</a:t>
            </a:r>
            <a:r>
              <a:rPr lang="en-US" sz="1600" b="1" dirty="0"/>
              <a:t> </a:t>
            </a:r>
            <a:r>
              <a:rPr lang="en-US" sz="1600" b="1" dirty="0" err="1"/>
              <a:t>на</a:t>
            </a:r>
            <a:r>
              <a:rPr lang="en-US" sz="1600" b="1" dirty="0"/>
              <a:t> </a:t>
            </a:r>
            <a:r>
              <a:rPr lang="en-US" sz="1600" b="1" dirty="0" err="1"/>
              <a:t>укључивање</a:t>
            </a:r>
            <a:r>
              <a:rPr lang="en-US" sz="1600" b="1" dirty="0"/>
              <a:t> </a:t>
            </a:r>
            <a:r>
              <a:rPr lang="en-US" sz="1600" b="1" dirty="0" err="1"/>
              <a:t>јавности</a:t>
            </a:r>
            <a:r>
              <a:rPr lang="en-US" sz="1600" b="1" dirty="0"/>
              <a:t> у </a:t>
            </a:r>
            <a:r>
              <a:rPr lang="en-US" sz="1600" b="1" dirty="0" err="1" smtClean="0"/>
              <a:t>поступке</a:t>
            </a:r>
            <a:r>
              <a:rPr lang="sr-Cyrl-RS" sz="1600" b="1" dirty="0" smtClean="0"/>
              <a:t> </a:t>
            </a:r>
            <a:r>
              <a:rPr lang="en-US" sz="1600" b="1" dirty="0" err="1" smtClean="0"/>
              <a:t>доношења</a:t>
            </a:r>
            <a:r>
              <a:rPr lang="en-US" sz="1600" b="1" dirty="0" smtClean="0"/>
              <a:t> </a:t>
            </a:r>
            <a:r>
              <a:rPr lang="en-US" sz="1600" b="1" dirty="0" err="1"/>
              <a:t>одлука</a:t>
            </a:r>
            <a:r>
              <a:rPr lang="en-US" sz="1600" b="1" dirty="0"/>
              <a:t> о </a:t>
            </a:r>
            <a:r>
              <a:rPr lang="en-US" sz="1600" b="1" dirty="0" err="1"/>
              <a:t>стратешким</a:t>
            </a:r>
            <a:r>
              <a:rPr lang="en-US" sz="1600" b="1" dirty="0"/>
              <a:t> </a:t>
            </a:r>
            <a:r>
              <a:rPr lang="en-US" sz="1600" b="1" dirty="0" err="1"/>
              <a:t>еколошким</a:t>
            </a:r>
            <a:r>
              <a:rPr lang="en-US" sz="1600" b="1" dirty="0"/>
              <a:t> </a:t>
            </a:r>
            <a:r>
              <a:rPr lang="en-US" sz="1600" b="1" dirty="0" err="1" smtClean="0"/>
              <a:t>документима</a:t>
            </a:r>
            <a:endParaRPr lang="sr-Cyrl-RS" sz="1600" b="1" dirty="0" smtClean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spcBef>
                <a:spcPts val="600"/>
              </a:spcBef>
              <a:buNone/>
            </a:pPr>
            <a:endParaRPr lang="sr-Cyrl-RS" sz="800" b="1" dirty="0"/>
          </a:p>
        </p:txBody>
      </p:sp>
    </p:spTree>
    <p:extLst>
      <p:ext uri="{BB962C8B-B14F-4D97-AF65-F5344CB8AC3E}">
        <p14:creationId xmlns:p14="http://schemas.microsoft.com/office/powerpoint/2010/main" val="20881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800" b="1" dirty="0" smtClean="0"/>
              <a:t>ПОДЗАКОНСКА АКТА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72" y="1196752"/>
            <a:ext cx="7704856" cy="5184576"/>
          </a:xfrm>
        </p:spPr>
        <p:txBody>
          <a:bodyPr>
            <a:noAutofit/>
          </a:bodyPr>
          <a:lstStyle/>
          <a:p>
            <a:r>
              <a:rPr lang="ru-RU" sz="1600" b="1" dirty="0"/>
              <a:t>Уредба о утврђивању Листе пројеката за које је обавезна процена </a:t>
            </a:r>
            <a:r>
              <a:rPr lang="ru-RU" sz="1600" b="1" dirty="0" smtClean="0"/>
              <a:t>утицаја и </a:t>
            </a:r>
            <a:r>
              <a:rPr lang="ru-RU" sz="1600" b="1" dirty="0"/>
              <a:t>Листе пројеката за које се може захтевати процена утицаја на </a:t>
            </a:r>
            <a:r>
              <a:rPr lang="ru-RU" sz="1600" b="1" dirty="0" smtClean="0"/>
              <a:t>животну средину</a:t>
            </a:r>
          </a:p>
          <a:p>
            <a:r>
              <a:rPr lang="ru-RU" sz="1600" b="1" dirty="0"/>
              <a:t>Правилник о садржини захтева о потреби процене утицаја и садржини захтева за одређивање обима и садржаја студије о процени утицаја на животну средину</a:t>
            </a:r>
          </a:p>
          <a:p>
            <a:r>
              <a:rPr lang="ru-RU" sz="1600" b="1" dirty="0" smtClean="0"/>
              <a:t>Правилник </a:t>
            </a:r>
            <a:r>
              <a:rPr lang="ru-RU" sz="1600" b="1" dirty="0"/>
              <a:t>о садржини студије о процени утицаја на животну средину</a:t>
            </a:r>
          </a:p>
          <a:p>
            <a:r>
              <a:rPr lang="ru-RU" sz="1600" b="1" dirty="0"/>
              <a:t>Правилник о раду техничке комисије за оцену студије о процени утицаја на животну средину</a:t>
            </a:r>
          </a:p>
          <a:p>
            <a:r>
              <a:rPr lang="ru-RU" sz="1600" b="1" dirty="0"/>
              <a:t>Правилник о поступку јавног увида, презентацији и јавној расправи о студији о процени утицаја на животну средину</a:t>
            </a:r>
          </a:p>
          <a:p>
            <a:r>
              <a:rPr lang="ru-RU" sz="1600" b="1" dirty="0"/>
              <a:t>Правилник о садржини, изгледу и начину вођења јавне књиге о спроведеним поступцима и донетим одлукама о процени утицаја на животну средину</a:t>
            </a:r>
          </a:p>
          <a:p>
            <a:r>
              <a:rPr lang="ru-RU" sz="1600" b="1" dirty="0" smtClean="0"/>
              <a:t>Правилник </a:t>
            </a:r>
            <a:r>
              <a:rPr lang="ru-RU" sz="1600" b="1" dirty="0"/>
              <a:t>о садржини и начину вођења регистра издатих интегрисаних дозвола</a:t>
            </a:r>
          </a:p>
          <a:p>
            <a:r>
              <a:rPr lang="ru-RU" sz="1600" b="1" dirty="0" smtClean="0"/>
              <a:t>Уредба </a:t>
            </a:r>
            <a:r>
              <a:rPr lang="ru-RU" sz="1600" b="1" dirty="0"/>
              <a:t>о врстама активности и постројења за које се издаје </a:t>
            </a:r>
            <a:r>
              <a:rPr lang="ru-RU" sz="1600" b="1" dirty="0" smtClean="0"/>
              <a:t>интегрисана дозвола</a:t>
            </a:r>
            <a:endParaRPr lang="ru-RU" sz="1600" b="1" dirty="0"/>
          </a:p>
          <a:p>
            <a:r>
              <a:rPr lang="ru-RU" sz="1600" b="1" dirty="0" smtClean="0"/>
              <a:t>Правилник </a:t>
            </a:r>
            <a:r>
              <a:rPr lang="ru-RU" sz="1600" b="1" dirty="0"/>
              <a:t>о врсти опреме и садржини и изгледу ознаке инспектора за </a:t>
            </a:r>
            <a:r>
              <a:rPr lang="ru-RU" sz="1600" b="1" dirty="0" smtClean="0"/>
              <a:t>заштиту животне </a:t>
            </a:r>
            <a:r>
              <a:rPr lang="ru-RU" sz="1600" b="1" dirty="0"/>
              <a:t>средине</a:t>
            </a:r>
          </a:p>
          <a:p>
            <a:r>
              <a:rPr lang="ru-RU" sz="1600" b="1" dirty="0" smtClean="0"/>
              <a:t>Правилник </a:t>
            </a:r>
            <a:r>
              <a:rPr lang="ru-RU" sz="1600" b="1" dirty="0"/>
              <a:t>о обрасцу службене легитимације инспектора за заштиту </a:t>
            </a:r>
            <a:r>
              <a:rPr lang="ru-RU" sz="1600" b="1" dirty="0" smtClean="0"/>
              <a:t>животне средине</a:t>
            </a:r>
          </a:p>
          <a:p>
            <a:r>
              <a:rPr lang="ru-RU" sz="1600" b="1" dirty="0" smtClean="0"/>
              <a:t>...</a:t>
            </a:r>
            <a:endParaRPr lang="ru-RU" sz="1600" b="1" dirty="0"/>
          </a:p>
          <a:p>
            <a:pPr marL="0" indent="0">
              <a:buNone/>
            </a:pPr>
            <a:endParaRPr lang="en-US" sz="1600" b="1" dirty="0"/>
          </a:p>
          <a:p>
            <a:pPr marL="0" indent="0">
              <a:spcBef>
                <a:spcPts val="600"/>
              </a:spcBef>
              <a:buNone/>
            </a:pPr>
            <a:endParaRPr lang="sr-Cyrl-RS" sz="800" b="1" dirty="0"/>
          </a:p>
        </p:txBody>
      </p:sp>
    </p:spTree>
    <p:extLst>
      <p:ext uri="{BB962C8B-B14F-4D97-AF65-F5344CB8AC3E}">
        <p14:creationId xmlns:p14="http://schemas.microsoft.com/office/powerpoint/2010/main" val="178173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339933"/>
          </a:solidFill>
          <a:scene3d>
            <a:camera prst="obliqueBottomLeft"/>
            <a:lightRig rig="threePt" dir="t"/>
          </a:scene3d>
        </p:spPr>
        <p:txBody>
          <a:bodyPr>
            <a:normAutofit/>
          </a:bodyPr>
          <a:lstStyle/>
          <a:p>
            <a:r>
              <a:rPr lang="sr-Cyrl-CS" sz="2400" b="1" dirty="0" smtClean="0">
                <a:cs typeface="Times New Roman" pitchFamily="18" charset="0"/>
              </a:rPr>
              <a:t>ОСНОВНИ ЗАКОНИ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848872" cy="4104456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sr-Cyrl-RS" sz="1800" b="1" dirty="0" smtClean="0">
                <a:solidFill>
                  <a:srgbClr val="FF0000"/>
                </a:solidFill>
                <a:ea typeface="Times New Roman"/>
              </a:rPr>
              <a:t>ЗАКОН О ЗАШТИТИ ЖИВОТНЕ СРЕДИНЕ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800" b="1" dirty="0" err="1" smtClean="0">
                <a:ea typeface="Times New Roman"/>
              </a:rPr>
              <a:t>Уређује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интегрални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систем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sr-Cyrl-RS" sz="1800" b="1" dirty="0" smtClean="0">
                <a:ea typeface="Times New Roman"/>
              </a:rPr>
              <a:t>зжс </a:t>
            </a:r>
            <a:r>
              <a:rPr lang="en-US" sz="1800" b="1" dirty="0" err="1" smtClean="0">
                <a:ea typeface="Times New Roman"/>
              </a:rPr>
              <a:t>којим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се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обезбеђује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остваривање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права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човека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на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живот</a:t>
            </a:r>
            <a:r>
              <a:rPr lang="en-US" sz="1800" b="1" dirty="0" smtClean="0">
                <a:ea typeface="Times New Roman"/>
              </a:rPr>
              <a:t> и </a:t>
            </a:r>
            <a:r>
              <a:rPr lang="en-US" sz="1800" b="1" dirty="0" err="1" smtClean="0">
                <a:ea typeface="Times New Roman"/>
              </a:rPr>
              <a:t>развој</a:t>
            </a:r>
            <a:r>
              <a:rPr lang="en-US" sz="1800" b="1" dirty="0" smtClean="0">
                <a:ea typeface="Times New Roman"/>
              </a:rPr>
              <a:t> у </a:t>
            </a:r>
            <a:r>
              <a:rPr lang="en-US" sz="1800" b="1" dirty="0" err="1" smtClean="0">
                <a:ea typeface="Times New Roman"/>
              </a:rPr>
              <a:t>здравој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животној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средини</a:t>
            </a:r>
            <a:r>
              <a:rPr lang="en-US" sz="1800" b="1" dirty="0" smtClean="0">
                <a:ea typeface="Times New Roman"/>
              </a:rPr>
              <a:t> и </a:t>
            </a:r>
            <a:r>
              <a:rPr lang="en-US" sz="1800" b="1" dirty="0" err="1" smtClean="0">
                <a:ea typeface="Times New Roman"/>
              </a:rPr>
              <a:t>уравнотежен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однос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привредног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развоја</a:t>
            </a:r>
            <a:r>
              <a:rPr lang="en-US" sz="1800" b="1" dirty="0" smtClean="0">
                <a:ea typeface="Times New Roman"/>
              </a:rPr>
              <a:t> и </a:t>
            </a:r>
            <a:r>
              <a:rPr lang="en-US" sz="1800" b="1" dirty="0" err="1" smtClean="0">
                <a:ea typeface="Times New Roman"/>
              </a:rPr>
              <a:t>животне</a:t>
            </a:r>
            <a:r>
              <a:rPr lang="en-US" sz="1800" b="1" dirty="0" smtClean="0">
                <a:ea typeface="Times New Roman"/>
              </a:rPr>
              <a:t> </a:t>
            </a:r>
            <a:r>
              <a:rPr lang="en-US" sz="1800" b="1" dirty="0" err="1" smtClean="0">
                <a:ea typeface="Times New Roman"/>
              </a:rPr>
              <a:t>средине</a:t>
            </a:r>
            <a:r>
              <a:rPr lang="en-US" sz="1800" b="1" dirty="0" smtClean="0">
                <a:ea typeface="Times New Roman"/>
              </a:rPr>
              <a:t> у РС</a:t>
            </a:r>
            <a:endParaRPr lang="sr-Cyrl-RS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1800" b="1" dirty="0" smtClean="0">
                <a:ea typeface="Times New Roman"/>
              </a:rPr>
              <a:t>Дефинише појмове: животна средина, загађење животне средине, загађивач, квалитет животне средине, систем заштите животне средине...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1800" b="1" dirty="0" smtClean="0">
                <a:ea typeface="Times New Roman"/>
              </a:rPr>
              <a:t>Одређује субјекте система заштите животне средине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sr-Cyrl-RS" sz="1800" b="1" dirty="0" smtClean="0">
              <a:ea typeface="Times New Roman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sr-Cyrl-RS" sz="1800" b="1" dirty="0" smtClean="0">
                <a:ea typeface="Times New Roman"/>
              </a:rPr>
              <a:t>Одређује начела заштите животне средине</a:t>
            </a:r>
            <a:endParaRPr lang="sr-Cyrl-RS" sz="1800" b="1" dirty="0" smtClean="0">
              <a:ea typeface="Times New Roman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sr-Cyrl-RS" sz="800" b="1" dirty="0" smtClean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94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2104</TotalTime>
  <Words>1702</Words>
  <Application>Microsoft Office PowerPoint</Application>
  <PresentationFormat>On-screen Show (4:3)</PresentationFormat>
  <Paragraphs>177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Office Theme</vt:lpstr>
      <vt:lpstr>НАЦИОНАЛНО ЗАКОНОДАВСТВО  У ОБЛАСТИ ЗАШТИТЕ ЖИВОТНЕ СРЕДИНЕ</vt:lpstr>
      <vt:lpstr>ХИЈЕРАРХИЈА</vt:lpstr>
      <vt:lpstr>УСТАВ РЕПУБЛИКЕ СРБИЈЕ</vt:lpstr>
      <vt:lpstr>УСТАВ РЕПУБЛИКЕ СРБИЈЕ</vt:lpstr>
      <vt:lpstr>ОСНОВНИ ЗАКОНИ</vt:lpstr>
      <vt:lpstr>ПОСЕБНИ ЗАКОНИ</vt:lpstr>
      <vt:lpstr>ПОСЕБНИ ЗАКОНИ</vt:lpstr>
      <vt:lpstr>ПОДЗАКОНСКА АКТА</vt:lpstr>
      <vt:lpstr>ОСНОВНИ ЗАКОНИ</vt:lpstr>
      <vt:lpstr>ОСНОВНИ ЗАКОНИ</vt:lpstr>
      <vt:lpstr>ОСНОВНИ ЗАКОНИ</vt:lpstr>
      <vt:lpstr>ОСНОВНИ ЗАКОНИ</vt:lpstr>
      <vt:lpstr>ПОСЕБНИ ЗАКОНИ</vt:lpstr>
      <vt:lpstr>ПОСЕБНИ ЗАКОНИ</vt:lpstr>
      <vt:lpstr>ПОСЕБНИ ЗАКОНИ</vt:lpstr>
      <vt:lpstr>ПОСЕБНИ ЗАКОНИ</vt:lpstr>
      <vt:lpstr>ПОСЕБНИ ЗАКОНИ</vt:lpstr>
      <vt:lpstr>ПОСЕБНИ ЗАКОНИ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НАЦИОНАЛНИ ПРАВНИ ИЗВОРИ            У ОБЛАСТИ                                               БЕЗБЕДНОСТИ И ЗДРАВЉА НА РАДУ</dc:title>
  <dc:creator>Aleksandra</dc:creator>
  <cp:lastModifiedBy>Aleksandra</cp:lastModifiedBy>
  <cp:revision>90</cp:revision>
  <dcterms:created xsi:type="dcterms:W3CDTF">2019-04-10T09:44:30Z</dcterms:created>
  <dcterms:modified xsi:type="dcterms:W3CDTF">2021-12-15T09:36:45Z</dcterms:modified>
</cp:coreProperties>
</file>